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76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94" r:id="rId17"/>
    <p:sldId id="272" r:id="rId18"/>
    <p:sldId id="273" r:id="rId19"/>
    <p:sldId id="335" r:id="rId20"/>
    <p:sldId id="274" r:id="rId21"/>
    <p:sldId id="320" r:id="rId22"/>
    <p:sldId id="277" r:id="rId23"/>
    <p:sldId id="278" r:id="rId24"/>
    <p:sldId id="321" r:id="rId25"/>
    <p:sldId id="322" r:id="rId26"/>
    <p:sldId id="323" r:id="rId27"/>
    <p:sldId id="324" r:id="rId28"/>
    <p:sldId id="332" r:id="rId29"/>
    <p:sldId id="333" r:id="rId30"/>
    <p:sldId id="316" r:id="rId31"/>
    <p:sldId id="334" r:id="rId32"/>
    <p:sldId id="295" r:id="rId33"/>
    <p:sldId id="279" r:id="rId34"/>
    <p:sldId id="280" r:id="rId35"/>
    <p:sldId id="281" r:id="rId36"/>
    <p:sldId id="282" r:id="rId37"/>
    <p:sldId id="283" r:id="rId38"/>
    <p:sldId id="284" r:id="rId39"/>
    <p:sldId id="285" r:id="rId40"/>
    <p:sldId id="286" r:id="rId41"/>
    <p:sldId id="287" r:id="rId42"/>
    <p:sldId id="288" r:id="rId43"/>
    <p:sldId id="289" r:id="rId44"/>
    <p:sldId id="290" r:id="rId45"/>
    <p:sldId id="312" r:id="rId46"/>
    <p:sldId id="336" r:id="rId47"/>
    <p:sldId id="291" r:id="rId48"/>
    <p:sldId id="292" r:id="rId49"/>
    <p:sldId id="325" r:id="rId50"/>
    <p:sldId id="326" r:id="rId51"/>
    <p:sldId id="327" r:id="rId52"/>
    <p:sldId id="328" r:id="rId53"/>
    <p:sldId id="263" r:id="rId54"/>
    <p:sldId id="329" r:id="rId55"/>
    <p:sldId id="330" r:id="rId56"/>
    <p:sldId id="331" r:id="rId57"/>
    <p:sldId id="296" r:id="rId58"/>
    <p:sldId id="297" r:id="rId59"/>
    <p:sldId id="298" r:id="rId60"/>
    <p:sldId id="300" r:id="rId61"/>
    <p:sldId id="314" r:id="rId62"/>
    <p:sldId id="315" r:id="rId63"/>
    <p:sldId id="318" r:id="rId64"/>
    <p:sldId id="319" r:id="rId65"/>
    <p:sldId id="311" r:id="rId66"/>
    <p:sldId id="305" r:id="rId67"/>
    <p:sldId id="302" r:id="rId68"/>
    <p:sldId id="303" r:id="rId69"/>
    <p:sldId id="304" r:id="rId70"/>
    <p:sldId id="293" r:id="rId7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58"/>
  </p:normalViewPr>
  <p:slideViewPr>
    <p:cSldViewPr snapToGrid="0" snapToObjects="1">
      <p:cViewPr varScale="1">
        <p:scale>
          <a:sx n="120" d="100"/>
          <a:sy n="120" d="100"/>
        </p:scale>
        <p:origin x="80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slide" Target="slides/slide7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763C8E-E395-734F-9112-FC375BA0AF8C}" type="datetimeFigureOut">
              <a:rPr lang="en-US" smtClean="0"/>
              <a:t>1/21/26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F4E5BF-6EE1-DF4D-8666-22C764E45B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005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763C8E-E395-734F-9112-FC375BA0AF8C}" type="datetimeFigureOut">
              <a:rPr lang="en-US" smtClean="0"/>
              <a:t>1/21/26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F4E5BF-6EE1-DF4D-8666-22C764E45B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3693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763C8E-E395-734F-9112-FC375BA0AF8C}" type="datetimeFigureOut">
              <a:rPr lang="en-US" smtClean="0"/>
              <a:t>1/21/26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F4E5BF-6EE1-DF4D-8666-22C764E45B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7538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763C8E-E395-734F-9112-FC375BA0AF8C}" type="datetimeFigureOut">
              <a:rPr lang="en-US" smtClean="0"/>
              <a:t>1/21/26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F4E5BF-6EE1-DF4D-8666-22C764E45B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9457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763C8E-E395-734F-9112-FC375BA0AF8C}" type="datetimeFigureOut">
              <a:rPr lang="en-US" smtClean="0"/>
              <a:t>1/21/26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F4E5BF-6EE1-DF4D-8666-22C764E45B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6328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763C8E-E395-734F-9112-FC375BA0AF8C}" type="datetimeFigureOut">
              <a:rPr lang="en-US" smtClean="0"/>
              <a:t>1/21/26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F4E5BF-6EE1-DF4D-8666-22C764E45B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8827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763C8E-E395-734F-9112-FC375BA0AF8C}" type="datetimeFigureOut">
              <a:rPr lang="en-US" smtClean="0"/>
              <a:t>1/21/26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F4E5BF-6EE1-DF4D-8666-22C764E45B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6852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763C8E-E395-734F-9112-FC375BA0AF8C}" type="datetimeFigureOut">
              <a:rPr lang="en-US" smtClean="0"/>
              <a:t>1/21/26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F4E5BF-6EE1-DF4D-8666-22C764E45B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8390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763C8E-E395-734F-9112-FC375BA0AF8C}" type="datetimeFigureOut">
              <a:rPr lang="en-US" smtClean="0"/>
              <a:t>1/21/26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F4E5BF-6EE1-DF4D-8666-22C764E45B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3384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763C8E-E395-734F-9112-FC375BA0AF8C}" type="datetimeFigureOut">
              <a:rPr lang="en-US" smtClean="0"/>
              <a:t>1/21/26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F4E5BF-6EE1-DF4D-8666-22C764E45B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5083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763C8E-E395-734F-9112-FC375BA0AF8C}" type="datetimeFigureOut">
              <a:rPr lang="en-US" smtClean="0"/>
              <a:t>1/21/26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F4E5BF-6EE1-DF4D-8666-22C764E45B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5992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763C8E-E395-734F-9112-FC375BA0AF8C}" type="datetimeFigureOut">
              <a:rPr lang="en-US" smtClean="0"/>
              <a:t>1/21/26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F4E5BF-6EE1-DF4D-8666-22C764E45B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0399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esokolov@hse.ru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t.me/iad_2026" TargetMode="External"/><Relationship Id="rId2" Type="http://schemas.openxmlformats.org/officeDocument/2006/relationships/hyperlink" Target="http://wiki.cs.hse.ru/&#1054;&#1089;&#1085;&#1086;&#1074;&#1099;_&#1084;&#1072;&#1096;&#1080;&#1085;&#1085;&#1086;&#1075;&#1086;_&#1086;&#1073;&#1091;&#1095;&#1077;&#1085;&#1080;&#1103;/2026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wiki.cs.hse.ru/&#1052;&#1072;&#1096;&#1080;&#1085;&#1085;&#1086;&#1077;_&#1086;&#1073;&#1091;&#1095;&#1077;&#1085;&#1080;&#1077;_2" TargetMode="External"/><Relationship Id="rId2" Type="http://schemas.openxmlformats.org/officeDocument/2006/relationships/hyperlink" Target="http://wiki.cs.hse.ru/&#1052;&#1072;&#1096;&#1080;&#1085;&#1085;&#1086;&#1077;_&#1086;&#1073;&#1091;&#1095;&#1077;&#1085;&#1080;&#1077;_1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cademy.yandex.ru/handbook/ml" TargetMode="External"/><Relationship Id="rId4" Type="http://schemas.openxmlformats.org/officeDocument/2006/relationships/hyperlink" Target="https://www.coursera.org/learn/machine-learning" TargetMode="Externa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mailto:esokolov@hse.ru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talktotransformer.com/" TargetMode="External"/><Relationship Id="rId2" Type="http://schemas.openxmlformats.org/officeDocument/2006/relationships/hyperlink" Target="https://arxiv.org/abs/2005.14165" TargetMode="Externa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tiff"/><Relationship Id="rId4" Type="http://schemas.openxmlformats.org/officeDocument/2006/relationships/image" Target="../media/image6.tiff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tiff"/><Relationship Id="rId4" Type="http://schemas.openxmlformats.org/officeDocument/2006/relationships/image" Target="../media/image6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Основы машинного обучения</a:t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314700"/>
            <a:ext cx="9144000" cy="3340100"/>
          </a:xfrm>
        </p:spPr>
        <p:txBody>
          <a:bodyPr>
            <a:normAutofit/>
          </a:bodyPr>
          <a:lstStyle/>
          <a:p>
            <a:r>
              <a:rPr lang="ru-RU" dirty="0"/>
              <a:t>Лекция 1</a:t>
            </a:r>
          </a:p>
          <a:p>
            <a:r>
              <a:rPr lang="ru-RU" dirty="0"/>
              <a:t>Введение</a:t>
            </a:r>
          </a:p>
          <a:p>
            <a:endParaRPr lang="ru-RU" dirty="0"/>
          </a:p>
          <a:p>
            <a:r>
              <a:rPr lang="ru-RU" dirty="0"/>
              <a:t>Евгений Соколов</a:t>
            </a:r>
            <a:endParaRPr lang="en-US" dirty="0"/>
          </a:p>
          <a:p>
            <a:r>
              <a:rPr lang="en-US" dirty="0">
                <a:hlinkClick r:id="rId2"/>
              </a:rPr>
              <a:t>esokolov@hse.ru</a:t>
            </a:r>
            <a:endParaRPr lang="en-US" dirty="0"/>
          </a:p>
          <a:p>
            <a:endParaRPr lang="en-US" dirty="0"/>
          </a:p>
          <a:p>
            <a:r>
              <a:rPr lang="ru-RU" dirty="0"/>
              <a:t>НИУ ВШЭ, 202</a:t>
            </a:r>
            <a:r>
              <a:rPr lang="en-US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6352804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Анализ тональности текста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ru-RU" dirty="0"/>
              <a:t>«</a:t>
            </a:r>
            <a:r>
              <a:rPr lang="en-US" i="1" dirty="0" err="1"/>
              <a:t>Большое</a:t>
            </a:r>
            <a:r>
              <a:rPr lang="en-US" i="1" dirty="0"/>
              <a:t> </a:t>
            </a:r>
            <a:r>
              <a:rPr lang="en-US" i="1" dirty="0" err="1"/>
              <a:t>спасибо</a:t>
            </a:r>
            <a:r>
              <a:rPr lang="en-US" i="1" dirty="0"/>
              <a:t>! </a:t>
            </a:r>
            <a:r>
              <a:rPr lang="en-US" i="1" dirty="0" err="1"/>
              <a:t>Сюдя</a:t>
            </a:r>
            <a:r>
              <a:rPr lang="en-US" i="1" dirty="0"/>
              <a:t> </a:t>
            </a:r>
            <a:r>
              <a:rPr lang="en-US" i="1" dirty="0" err="1"/>
              <a:t>по</a:t>
            </a:r>
            <a:r>
              <a:rPr lang="en-US" i="1" dirty="0"/>
              <a:t> </a:t>
            </a:r>
            <a:r>
              <a:rPr lang="en-US" i="1" dirty="0" err="1"/>
              <a:t>всему</a:t>
            </a:r>
            <a:r>
              <a:rPr lang="en-US" i="1" dirty="0"/>
              <a:t>, </a:t>
            </a:r>
            <a:r>
              <a:rPr lang="en-US" i="1" dirty="0" err="1"/>
              <a:t>это</a:t>
            </a:r>
            <a:r>
              <a:rPr lang="en-US" i="1" dirty="0"/>
              <a:t> </a:t>
            </a:r>
            <a:r>
              <a:rPr lang="en-US" i="1" dirty="0" err="1"/>
              <a:t>как</a:t>
            </a:r>
            <a:r>
              <a:rPr lang="en-US" i="1" dirty="0"/>
              <a:t> </a:t>
            </a:r>
            <a:r>
              <a:rPr lang="en-US" i="1" dirty="0" err="1"/>
              <a:t>раз</a:t>
            </a:r>
            <a:r>
              <a:rPr lang="en-US" i="1" dirty="0"/>
              <a:t> </a:t>
            </a:r>
            <a:r>
              <a:rPr lang="en-US" i="1" dirty="0" err="1"/>
              <a:t>то</a:t>
            </a:r>
            <a:r>
              <a:rPr lang="en-US" i="1" dirty="0"/>
              <a:t>, </a:t>
            </a:r>
            <a:r>
              <a:rPr lang="en-US" i="1" dirty="0" err="1"/>
              <a:t>чего</a:t>
            </a:r>
            <a:r>
              <a:rPr lang="en-US" i="1" dirty="0"/>
              <a:t> </a:t>
            </a:r>
            <a:r>
              <a:rPr lang="en-US" i="1" dirty="0" err="1"/>
              <a:t>не</a:t>
            </a:r>
            <a:r>
              <a:rPr lang="en-US" i="1" dirty="0"/>
              <a:t> </a:t>
            </a:r>
            <a:r>
              <a:rPr lang="en-US" i="1" dirty="0" err="1"/>
              <a:t>хватает</a:t>
            </a:r>
            <a:r>
              <a:rPr lang="en-US" i="1" dirty="0"/>
              <a:t> </a:t>
            </a:r>
            <a:r>
              <a:rPr lang="en-US" i="1" dirty="0" err="1"/>
              <a:t>всем</a:t>
            </a:r>
            <a:r>
              <a:rPr lang="en-US" i="1" dirty="0"/>
              <a:t> </a:t>
            </a:r>
            <a:r>
              <a:rPr lang="en-US" i="1" dirty="0" err="1"/>
              <a:t>зарубежным</a:t>
            </a:r>
            <a:r>
              <a:rPr lang="en-US" i="1" dirty="0"/>
              <a:t> </a:t>
            </a:r>
            <a:r>
              <a:rPr lang="en-US" i="1" dirty="0" err="1"/>
              <a:t>курсам</a:t>
            </a:r>
            <a:r>
              <a:rPr lang="en-US" i="1" dirty="0"/>
              <a:t> </a:t>
            </a:r>
            <a:r>
              <a:rPr lang="en-US" i="1" dirty="0" err="1"/>
              <a:t>по</a:t>
            </a:r>
            <a:r>
              <a:rPr lang="en-US" i="1" dirty="0"/>
              <a:t> Machine Learning </a:t>
            </a:r>
            <a:r>
              <a:rPr lang="en-US" i="1" dirty="0" err="1"/>
              <a:t>и</a:t>
            </a:r>
            <a:r>
              <a:rPr lang="en-US" i="1" dirty="0"/>
              <a:t> Knowledge Discovery. </a:t>
            </a:r>
            <a:r>
              <a:rPr lang="en-US" i="1" dirty="0" err="1"/>
              <a:t>Это</a:t>
            </a:r>
            <a:r>
              <a:rPr lang="en-US" i="1" dirty="0"/>
              <a:t> </a:t>
            </a:r>
            <a:r>
              <a:rPr lang="en-US" i="1" dirty="0" err="1"/>
              <a:t>теория</a:t>
            </a:r>
            <a:r>
              <a:rPr lang="en-US" i="1" dirty="0"/>
              <a:t>, </a:t>
            </a:r>
            <a:r>
              <a:rPr lang="en-US" i="1" dirty="0" err="1"/>
              <a:t>математика</a:t>
            </a:r>
            <a:r>
              <a:rPr lang="en-US" i="1" dirty="0"/>
              <a:t>, </a:t>
            </a:r>
            <a:r>
              <a:rPr lang="en-US" i="1" dirty="0" err="1"/>
              <a:t>объяснение</a:t>
            </a:r>
            <a:r>
              <a:rPr lang="en-US" i="1" dirty="0"/>
              <a:t> </a:t>
            </a:r>
            <a:r>
              <a:rPr lang="en-US" i="1" dirty="0" err="1"/>
              <a:t>того</a:t>
            </a:r>
            <a:r>
              <a:rPr lang="en-US" i="1" dirty="0"/>
              <a:t>, </a:t>
            </a:r>
            <a:r>
              <a:rPr lang="en-US" i="1" dirty="0" err="1"/>
              <a:t>как</a:t>
            </a:r>
            <a:r>
              <a:rPr lang="en-US" i="1" dirty="0"/>
              <a:t> </a:t>
            </a:r>
            <a:r>
              <a:rPr lang="en-US" i="1" dirty="0" err="1"/>
              <a:t>оно</a:t>
            </a:r>
            <a:r>
              <a:rPr lang="en-US" i="1" dirty="0"/>
              <a:t> </a:t>
            </a:r>
            <a:r>
              <a:rPr lang="en-US" i="1" dirty="0" err="1"/>
              <a:t>устроено</a:t>
            </a:r>
            <a:r>
              <a:rPr lang="en-US" i="1" dirty="0"/>
              <a:t> “</a:t>
            </a:r>
            <a:r>
              <a:rPr lang="en-US" i="1" dirty="0" err="1"/>
              <a:t>в</a:t>
            </a:r>
            <a:r>
              <a:rPr lang="en-US" i="1" dirty="0"/>
              <a:t> </a:t>
            </a:r>
            <a:r>
              <a:rPr lang="en-US" i="1" dirty="0" err="1"/>
              <a:t>кишках</a:t>
            </a:r>
            <a:r>
              <a:rPr lang="en-US" i="1" dirty="0"/>
              <a:t>”.</a:t>
            </a:r>
            <a:r>
              <a:rPr lang="ru-RU" dirty="0"/>
              <a:t>»</a:t>
            </a: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>
              <a:buNone/>
            </a:pPr>
            <a:r>
              <a:rPr lang="ru-RU" b="1" dirty="0"/>
              <a:t>Какой окрас?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8386853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Анализ тональности текста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ru-RU" dirty="0"/>
              <a:t>«</a:t>
            </a:r>
            <a:r>
              <a:rPr lang="ru-RU" i="1" dirty="0"/>
              <a:t>Я вижу очень большой минус, что курс будет на готовой библиотеке </a:t>
            </a:r>
            <a:r>
              <a:rPr lang="ru-RU" i="1" dirty="0" err="1"/>
              <a:t>sci-kit</a:t>
            </a:r>
            <a:r>
              <a:rPr lang="ru-RU" i="1" dirty="0"/>
              <a:t>. Курс от </a:t>
            </a:r>
            <a:r>
              <a:rPr lang="ru-RU" i="1" dirty="0" err="1"/>
              <a:t>Andrew</a:t>
            </a:r>
            <a:r>
              <a:rPr lang="ru-RU" i="1" dirty="0"/>
              <a:t> лучше тем, что ученик сам пишет алгоритм и видит изнутри, как он работает.</a:t>
            </a:r>
            <a:r>
              <a:rPr lang="ru-RU" dirty="0"/>
              <a:t>»</a:t>
            </a: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>
              <a:buNone/>
            </a:pPr>
            <a:r>
              <a:rPr lang="ru-RU" b="1" dirty="0"/>
              <a:t>Какой окрас?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9853820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Анализ тональности текста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𝑥</m:t>
                    </m:r>
                  </m:oMath>
                </a14:m>
                <a:r>
                  <a:rPr lang="en-US" dirty="0"/>
                  <a:t> — </a:t>
                </a:r>
                <a:r>
                  <a:rPr lang="ru-RU" dirty="0"/>
                  <a:t>текст на русском языке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𝑓</m:t>
                    </m:r>
                    <m:r>
                      <a:rPr lang="en-US" b="0" i="1" smtClean="0">
                        <a:latin typeface="Cambria Math" charset="0"/>
                      </a:rPr>
                      <m:t>(</m:t>
                    </m:r>
                    <m:r>
                      <a:rPr lang="en-US" b="0" i="1" smtClean="0">
                        <a:latin typeface="Cambria Math" charset="0"/>
                      </a:rPr>
                      <m:t>𝑥</m:t>
                    </m:r>
                    <m:r>
                      <a:rPr lang="en-US" b="0" i="1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— </a:t>
                </a:r>
                <a:r>
                  <a:rPr lang="ru-RU" dirty="0"/>
                  <a:t>его окрас </a:t>
                </a:r>
                <a:r>
                  <a:rPr lang="en-US" dirty="0"/>
                  <a:t>(</a:t>
                </a:r>
                <a:r>
                  <a:rPr lang="ru-RU" dirty="0"/>
                  <a:t>принимает значения </a:t>
                </a:r>
                <a:r>
                  <a:rPr lang="en-US" dirty="0"/>
                  <a:t>-1, 0, 1)</a:t>
                </a:r>
                <a:endParaRPr lang="ru-RU" dirty="0"/>
              </a:p>
              <a:p>
                <a:r>
                  <a:rPr lang="ru-RU" dirty="0"/>
                  <a:t>Можно ли выписать формулу для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𝑓</m:t>
                    </m:r>
                    <m:r>
                      <a:rPr lang="en-US" b="0" i="1" smtClean="0">
                        <a:latin typeface="Cambria Math" charset="0"/>
                      </a:rPr>
                      <m:t>(</m:t>
                    </m:r>
                    <m:r>
                      <a:rPr lang="en-US" b="0" i="1" smtClean="0">
                        <a:latin typeface="Cambria Math" charset="0"/>
                      </a:rPr>
                      <m:t>𝑥</m:t>
                    </m:r>
                    <m:r>
                      <a:rPr lang="en-US" b="0" i="1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?</a:t>
                </a:r>
              </a:p>
              <a:p>
                <a:endParaRPr lang="en-US" dirty="0"/>
              </a:p>
              <a:p>
                <a:r>
                  <a:rPr lang="ru-RU" dirty="0"/>
                  <a:t>На входе — вовсе не числа</a:t>
                </a:r>
              </a:p>
              <a:p>
                <a:r>
                  <a:rPr lang="ru-RU" dirty="0"/>
                  <a:t>Точная зависимость может не существовать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992009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Больше сложных задач!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Какой будет спрос на товар в следующем месяце?</a:t>
            </a:r>
          </a:p>
          <a:p>
            <a:r>
              <a:rPr lang="ru-RU" dirty="0"/>
              <a:t>Сколько денег заработает магазин за год?</a:t>
            </a:r>
          </a:p>
          <a:p>
            <a:r>
              <a:rPr lang="ru-RU" dirty="0"/>
              <a:t>Вернет ли клиент кредит?</a:t>
            </a:r>
          </a:p>
          <a:p>
            <a:endParaRPr lang="ru-RU" dirty="0"/>
          </a:p>
          <a:p>
            <a:r>
              <a:rPr lang="ru-RU" dirty="0"/>
              <a:t>Что изображено на картинке?</a:t>
            </a:r>
          </a:p>
          <a:p>
            <a:r>
              <a:rPr lang="ru-RU" dirty="0"/>
              <a:t>Как перевести запись речи в текст?</a:t>
            </a:r>
          </a:p>
          <a:p>
            <a:r>
              <a:rPr lang="ru-RU" b="1" dirty="0"/>
              <a:t>Какое слово будет следующим в тексте?</a:t>
            </a:r>
            <a:endParaRPr lang="en-RU" b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50851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Больше сложных задач!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Везде — очень сложные неявные зависимости</a:t>
            </a:r>
          </a:p>
          <a:p>
            <a:r>
              <a:rPr lang="ru-RU" dirty="0"/>
              <a:t>Нельзя выразить их формулой</a:t>
            </a:r>
          </a:p>
          <a:p>
            <a:r>
              <a:rPr lang="ru-RU" dirty="0"/>
              <a:t>Но есть некоторое число примеров</a:t>
            </a:r>
          </a:p>
          <a:p>
            <a:pPr lvl="1"/>
            <a:r>
              <a:rPr lang="ru-RU" dirty="0"/>
              <a:t>Тексты с известным окрасом</a:t>
            </a:r>
          </a:p>
          <a:p>
            <a:r>
              <a:rPr lang="ru-RU" dirty="0"/>
              <a:t>Будем приближать зависимости, используя примеры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2026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Машинное обучение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— это про то, как восстановить сложные зависимости </a:t>
            </a:r>
          </a:p>
          <a:p>
            <a:pPr marL="0" indent="0">
              <a:buNone/>
            </a:pPr>
            <a:r>
              <a:rPr lang="ru-RU" dirty="0"/>
              <a:t>по конечному числу примеров</a:t>
            </a:r>
          </a:p>
        </p:txBody>
      </p:sp>
    </p:spTree>
    <p:extLst>
      <p:ext uri="{BB962C8B-B14F-4D97-AF65-F5344CB8AC3E}">
        <p14:creationId xmlns:p14="http://schemas.microsoft.com/office/powerpoint/2010/main" val="2334449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Организационное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5406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 курс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wiki: </a:t>
            </a:r>
            <a:r>
              <a:rPr lang="en-US" dirty="0">
                <a:hlinkClick r:id="rId2"/>
              </a:rPr>
              <a:t>http://</a:t>
            </a:r>
            <a:r>
              <a:rPr lang="en-US" dirty="0" err="1">
                <a:hlinkClick r:id="rId2"/>
              </a:rPr>
              <a:t>wiki.cs.hse.ru</a:t>
            </a:r>
            <a:r>
              <a:rPr lang="en-US" dirty="0">
                <a:hlinkClick r:id="rId2"/>
              </a:rPr>
              <a:t>/</a:t>
            </a:r>
            <a:r>
              <a:rPr lang="ru-RU" dirty="0">
                <a:hlinkClick r:id="rId2"/>
              </a:rPr>
              <a:t>Основы_машинного_обучения/2026</a:t>
            </a:r>
            <a:endParaRPr lang="ru-RU" dirty="0"/>
          </a:p>
          <a:p>
            <a:r>
              <a:rPr lang="en-GB" dirty="0">
                <a:hlinkClick r:id="rId3"/>
              </a:rPr>
              <a:t>https://t.me/iad_202</a:t>
            </a:r>
            <a:r>
              <a:rPr lang="ru-RU" dirty="0">
                <a:hlinkClick r:id="rId3"/>
              </a:rPr>
              <a:t>6</a:t>
            </a:r>
            <a:endParaRPr lang="ru-RU" dirty="0"/>
          </a:p>
          <a:p>
            <a:endParaRPr lang="en-GB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37752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 оценку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𝑂</m:t>
                          </m:r>
                        </m:e>
                        <m:sub>
                          <m:r>
                            <a:rPr lang="ru-RU" b="0" i="1" smtClean="0">
                              <a:latin typeface="Cambria Math" charset="0"/>
                            </a:rPr>
                            <m:t>итоговая</m:t>
                          </m:r>
                        </m:sub>
                      </m:sSub>
                      <m:r>
                        <a:rPr lang="ru-RU" i="1">
                          <a:latin typeface="Cambria Math" charset="0"/>
                        </a:rPr>
                        <m:t>=</m:t>
                      </m:r>
                      <m:r>
                        <a:rPr lang="en-US" i="1">
                          <a:latin typeface="Cambria Math" charset="0"/>
                        </a:rPr>
                        <m:t>0.</m:t>
                      </m:r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i="1">
                          <a:latin typeface="Cambria Math" charset="0"/>
                        </a:rPr>
                        <m:t>∗</m:t>
                      </m:r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ДЗ</m:t>
                      </m:r>
                      <m:r>
                        <a:rPr lang="ru-RU" i="1">
                          <a:latin typeface="Cambria Math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0.1∗</m:t>
                      </m:r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Сем</m:t>
                      </m:r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0.2∗</m:t>
                      </m:r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КР+</m:t>
                      </m:r>
                      <m:r>
                        <a:rPr lang="ru-RU" i="1">
                          <a:latin typeface="Cambria Math" charset="0"/>
                        </a:rPr>
                        <m:t>0.</m:t>
                      </m:r>
                      <m:r>
                        <a:rPr lang="ru-RU" b="0" i="1" smtClean="0">
                          <a:latin typeface="Cambria Math" charset="0"/>
                        </a:rPr>
                        <m:t>3</m:t>
                      </m:r>
                      <m:r>
                        <a:rPr lang="en-US" i="1">
                          <a:latin typeface="Cambria Math" charset="0"/>
                        </a:rPr>
                        <m:t>∗</m:t>
                      </m:r>
                      <m:r>
                        <a:rPr lang="ru-RU" i="1" smtClean="0">
                          <a:latin typeface="Cambria Math" panose="02040503050406030204" pitchFamily="18" charset="0"/>
                        </a:rPr>
                        <m:t>Э</m:t>
                      </m:r>
                    </m:oMath>
                  </m:oMathPara>
                </a14:m>
                <a:endParaRPr lang="en-US" dirty="0"/>
              </a:p>
              <a:p>
                <a:endParaRPr lang="ru-RU" dirty="0"/>
              </a:p>
              <a:p>
                <a:r>
                  <a:rPr lang="ru-RU" dirty="0"/>
                  <a:t>Домашние задания</a:t>
                </a:r>
              </a:p>
              <a:p>
                <a:r>
                  <a:rPr lang="ru-RU" dirty="0"/>
                  <a:t>Работа на семинарах</a:t>
                </a:r>
              </a:p>
              <a:p>
                <a:r>
                  <a:rPr lang="ru-RU" dirty="0"/>
                  <a:t>Контрольная работа (где-то в мае)</a:t>
                </a:r>
              </a:p>
              <a:p>
                <a:r>
                  <a:rPr lang="ru-RU" dirty="0"/>
                  <a:t>Письменный экзамен</a:t>
                </a:r>
              </a:p>
              <a:p>
                <a:endParaRPr lang="ru-RU" dirty="0"/>
              </a:p>
              <a:p>
                <a:r>
                  <a:rPr lang="ru-RU" dirty="0"/>
                  <a:t>Можем вызывать на защиту любой работы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b="0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967501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7B7853-6AE8-4169-94AA-70B3714DC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 курс</a:t>
            </a:r>
            <a:endParaRPr lang="en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EAA340-2305-85C8-9444-65DC0817339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ru-RU" dirty="0"/>
                  <a:t>Два раза можно опоздать со сдачей ДЗ</a:t>
                </a:r>
              </a:p>
              <a:p>
                <a:r>
                  <a:rPr lang="ru-RU" dirty="0"/>
                  <a:t>В конце 4 модуля — резерв по проверочным, если пропустили по уважительной причине</a:t>
                </a:r>
                <a:endParaRPr lang="en-US" dirty="0"/>
              </a:p>
              <a:p>
                <a:endParaRPr lang="en-US" dirty="0"/>
              </a:p>
              <a:p>
                <a:r>
                  <a:rPr lang="ru-RU" dirty="0"/>
                  <a:t>Накопленная оценка: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ru-RU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charset="0"/>
                      </a:rPr>
                      <m:t>0.</m:t>
                    </m:r>
                    <m:r>
                      <a:rPr lang="ru-RU" b="0" i="1" smtClean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i="1">
                        <a:latin typeface="Cambria Math" charset="0"/>
                      </a:rPr>
                      <m:t>∗</m:t>
                    </m:r>
                    <m:r>
                      <a:rPr lang="ru-RU" b="0" i="1" smtClean="0">
                        <a:latin typeface="Cambria Math" panose="02040503050406030204" pitchFamily="18" charset="0"/>
                      </a:rPr>
                      <m:t>ДЗ</m:t>
                    </m:r>
                    <m:r>
                      <a:rPr lang="ru-RU" i="1">
                        <a:latin typeface="Cambria Math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0.1∗</m:t>
                    </m:r>
                    <m:r>
                      <a:rPr lang="ru-RU" b="0" i="1" smtClean="0">
                        <a:latin typeface="Cambria Math" panose="02040503050406030204" pitchFamily="18" charset="0"/>
                      </a:rPr>
                      <m:t>ПР+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0.2∗</m:t>
                    </m:r>
                    <m:r>
                      <a:rPr lang="ru-RU" b="0" i="1" smtClean="0">
                        <a:latin typeface="Cambria Math" panose="02040503050406030204" pitchFamily="18" charset="0"/>
                      </a:rPr>
                      <m:t>КР)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/0.7</m:t>
                    </m:r>
                  </m:oMath>
                </a14:m>
                <a:endParaRPr lang="ru-RU" dirty="0"/>
              </a:p>
              <a:p>
                <a:r>
                  <a:rPr lang="ru-RU" dirty="0"/>
                  <a:t>Автоматы — при хороших </a:t>
                </a:r>
                <a:r>
                  <a:rPr lang="ru-RU" dirty="0" err="1"/>
                  <a:t>накопе</a:t>
                </a:r>
                <a:r>
                  <a:rPr lang="ru-RU" dirty="0"/>
                  <a:t> и КР</a:t>
                </a:r>
                <a:endParaRPr lang="en-US" dirty="0"/>
              </a:p>
              <a:p>
                <a:endParaRPr lang="ru-RU" dirty="0"/>
              </a:p>
              <a:p>
                <a:endParaRPr lang="en-RU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EAA340-2305-85C8-9444-65DC0817339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 r="-7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155127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перевести часы в минуты?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8200" y="1690688"/>
            <a:ext cx="4914900" cy="491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0382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 план курса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Введение</a:t>
            </a:r>
          </a:p>
          <a:p>
            <a:r>
              <a:rPr lang="ru-RU" dirty="0"/>
              <a:t>Метод </a:t>
            </a:r>
            <a:r>
              <a:rPr lang="en-US" dirty="0"/>
              <a:t>k </a:t>
            </a:r>
            <a:r>
              <a:rPr lang="ru-RU" dirty="0"/>
              <a:t>ближайших соседей</a:t>
            </a:r>
          </a:p>
          <a:p>
            <a:r>
              <a:rPr lang="ru-RU" dirty="0"/>
              <a:t>Линейные методы</a:t>
            </a:r>
          </a:p>
          <a:p>
            <a:r>
              <a:rPr lang="ru-RU" dirty="0"/>
              <a:t>Решающие деревья и случайные леса</a:t>
            </a:r>
          </a:p>
          <a:p>
            <a:r>
              <a:rPr lang="ru-RU" dirty="0"/>
              <a:t>Градиентный </a:t>
            </a:r>
            <a:r>
              <a:rPr lang="ru-RU" dirty="0" err="1"/>
              <a:t>бустинг</a:t>
            </a:r>
            <a:endParaRPr lang="ru-RU" dirty="0"/>
          </a:p>
          <a:p>
            <a:r>
              <a:rPr lang="ru-RU" dirty="0"/>
              <a:t>Кластеризация</a:t>
            </a:r>
          </a:p>
          <a:p>
            <a:r>
              <a:rPr lang="ru-RU" dirty="0"/>
              <a:t>Рекомендательные системы</a:t>
            </a:r>
          </a:p>
          <a:p>
            <a:r>
              <a:rPr lang="mr-IN" dirty="0"/>
              <a:t>…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296049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 план курса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CCDC15A-E4F0-134F-A02B-EF7BF127D6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91897" y="1825625"/>
            <a:ext cx="720820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7346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 литературу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dirty="0"/>
              <a:t>Luis Pedro Coelho and Willi </a:t>
            </a:r>
            <a:r>
              <a:rPr lang="en-US" dirty="0" err="1"/>
              <a:t>Richert</a:t>
            </a:r>
            <a:r>
              <a:rPr lang="en-US" dirty="0"/>
              <a:t>. Building Machine Learning Systems with Python.</a:t>
            </a:r>
          </a:p>
          <a:p>
            <a:pPr fontAlgn="base"/>
            <a:r>
              <a:rPr lang="en-US" dirty="0"/>
              <a:t>Gareth James, Daniela Witten, Trevor Hastie and Robert </a:t>
            </a:r>
            <a:r>
              <a:rPr lang="en-US" dirty="0" err="1"/>
              <a:t>Tibshirani</a:t>
            </a:r>
            <a:r>
              <a:rPr lang="en-US" dirty="0"/>
              <a:t>. An Introduction to Statistical Learning.</a:t>
            </a:r>
            <a:endParaRPr lang="ru-RU" dirty="0"/>
          </a:p>
          <a:p>
            <a:pPr fontAlgn="base"/>
            <a:r>
              <a:rPr lang="en-US" dirty="0"/>
              <a:t>Mohammed J. </a:t>
            </a:r>
            <a:r>
              <a:rPr lang="en-US" dirty="0" err="1"/>
              <a:t>Zaki</a:t>
            </a:r>
            <a:r>
              <a:rPr lang="en-US" dirty="0"/>
              <a:t>, Wagner </a:t>
            </a:r>
            <a:r>
              <a:rPr lang="en-US" dirty="0" err="1"/>
              <a:t>Meira</a:t>
            </a:r>
            <a:r>
              <a:rPr lang="en-US" dirty="0"/>
              <a:t> Jr. Data Mining and Analysis. Fundamental Concepts and Algorithms.</a:t>
            </a:r>
          </a:p>
        </p:txBody>
      </p:sp>
    </p:spTree>
    <p:extLst>
      <p:ext uri="{BB962C8B-B14F-4D97-AF65-F5344CB8AC3E}">
        <p14:creationId xmlns:p14="http://schemas.microsoft.com/office/powerpoint/2010/main" val="18294894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 литературу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ru-RU" dirty="0"/>
              <a:t>Курсы ПМИ ФКН:</a:t>
            </a:r>
            <a:endParaRPr lang="en-US" dirty="0"/>
          </a:p>
          <a:p>
            <a:pPr lvl="1" fontAlgn="base"/>
            <a:r>
              <a:rPr lang="de-DE" dirty="0">
                <a:hlinkClick r:id="rId2"/>
              </a:rPr>
              <a:t>http://wiki.cs.hse.ru/Машинное_обучение_1</a:t>
            </a:r>
            <a:endParaRPr lang="ru-RU" dirty="0"/>
          </a:p>
          <a:p>
            <a:pPr lvl="1" fontAlgn="base"/>
            <a:r>
              <a:rPr lang="de-DE" dirty="0">
                <a:hlinkClick r:id="rId3"/>
              </a:rPr>
              <a:t>http://wiki.cs.hse.ru/Машинное_обучение_</a:t>
            </a:r>
            <a:r>
              <a:rPr lang="ru-RU" dirty="0">
                <a:hlinkClick r:id="rId3"/>
              </a:rPr>
              <a:t>2</a:t>
            </a:r>
            <a:endParaRPr lang="ru-RU" u="sng" dirty="0">
              <a:hlinkClick r:id="rId4"/>
            </a:endParaRPr>
          </a:p>
          <a:p>
            <a:pPr fontAlgn="base"/>
            <a:r>
              <a:rPr lang="ru-RU" dirty="0"/>
              <a:t>Что ещё:</a:t>
            </a:r>
          </a:p>
          <a:p>
            <a:pPr lvl="1" fontAlgn="base"/>
            <a:r>
              <a:rPr lang="en-US" dirty="0">
                <a:hlinkClick r:id="rId5"/>
              </a:rPr>
              <a:t>https://academy.yandex.ru/handbook/ml</a:t>
            </a:r>
            <a:endParaRPr lang="ru-RU" dirty="0"/>
          </a:p>
          <a:p>
            <a:pPr lvl="1" fontAlgn="base"/>
            <a:r>
              <a:rPr lang="en-US" dirty="0"/>
              <a:t>Hastie T., </a:t>
            </a:r>
            <a:r>
              <a:rPr lang="en-US" dirty="0" err="1"/>
              <a:t>Tibshirani</a:t>
            </a:r>
            <a:r>
              <a:rPr lang="en-US" dirty="0"/>
              <a:t> R, Friedman J. The Elements of Statistical Learning (2nd edition). Springer, 2009.</a:t>
            </a:r>
          </a:p>
          <a:p>
            <a:pPr lvl="1" fontAlgn="base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83949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06A11-D143-6648-BAE3-45FB7DD73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 нам пригодится?</a:t>
            </a:r>
            <a:endParaRPr lang="en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15E3FA-4539-F84D-9670-0A9B9C0F9C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Математический анализ</a:t>
            </a:r>
          </a:p>
          <a:p>
            <a:r>
              <a:rPr lang="ru-RU" dirty="0"/>
              <a:t>Производные</a:t>
            </a:r>
          </a:p>
          <a:p>
            <a:r>
              <a:rPr lang="ru-RU" dirty="0"/>
              <a:t>Частные производные</a:t>
            </a:r>
          </a:p>
          <a:p>
            <a:r>
              <a:rPr lang="ru-RU" dirty="0"/>
              <a:t>Градиент</a:t>
            </a:r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3900494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06A11-D143-6648-BAE3-45FB7DD73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 нам пригодится?</a:t>
            </a:r>
            <a:endParaRPr lang="en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15E3FA-4539-F84D-9670-0A9B9C0F9C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Линейная алгебра</a:t>
            </a:r>
          </a:p>
          <a:p>
            <a:r>
              <a:rPr lang="ru-RU" dirty="0"/>
              <a:t>Векторы и матрицы</a:t>
            </a:r>
          </a:p>
          <a:p>
            <a:r>
              <a:rPr lang="ru-RU" dirty="0"/>
              <a:t>Нормы, метрики, скалярное произведение</a:t>
            </a:r>
          </a:p>
          <a:p>
            <a:r>
              <a:rPr lang="ru-RU" dirty="0"/>
              <a:t>Умножение матриц</a:t>
            </a:r>
          </a:p>
          <a:p>
            <a:r>
              <a:rPr lang="ru-RU" dirty="0"/>
              <a:t>Обращение матриц</a:t>
            </a:r>
          </a:p>
          <a:p>
            <a:r>
              <a:rPr lang="ru-RU" dirty="0"/>
              <a:t>Собственные числа и собственные векторы</a:t>
            </a:r>
          </a:p>
          <a:p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14935134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06A11-D143-6648-BAE3-45FB7DD73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 нам пригодится?</a:t>
            </a:r>
            <a:endParaRPr lang="en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15E3FA-4539-F84D-9670-0A9B9C0F9C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Теория вероятностей и статистика</a:t>
            </a:r>
          </a:p>
          <a:p>
            <a:r>
              <a:rPr lang="ru-RU" dirty="0"/>
              <a:t>Можно и обойтись</a:t>
            </a:r>
          </a:p>
          <a:p>
            <a:endParaRPr lang="ru-RU" dirty="0"/>
          </a:p>
          <a:p>
            <a:pPr marL="0" indent="0">
              <a:buNone/>
            </a:pPr>
            <a:r>
              <a:rPr lang="ru-RU" dirty="0"/>
              <a:t>Но если не лень разбираться:</a:t>
            </a:r>
          </a:p>
          <a:p>
            <a:r>
              <a:rPr lang="ru-RU" dirty="0"/>
              <a:t>Основные дискретные и непрерывные распределения</a:t>
            </a:r>
          </a:p>
          <a:p>
            <a:r>
              <a:rPr lang="ru-RU" dirty="0"/>
              <a:t>Математическое ожидание, дисперсия, моменты</a:t>
            </a:r>
          </a:p>
          <a:p>
            <a:r>
              <a:rPr lang="ru-RU" dirty="0"/>
              <a:t>Ковариация и корреляция</a:t>
            </a:r>
          </a:p>
          <a:p>
            <a:endParaRPr lang="ru-RU" dirty="0"/>
          </a:p>
          <a:p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17612433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06A11-D143-6648-BAE3-45FB7DD73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 нам пригодится?</a:t>
            </a:r>
            <a:endParaRPr lang="en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15E3FA-4539-F84D-9670-0A9B9C0F9C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Писать код на </a:t>
            </a:r>
            <a:r>
              <a:rPr lang="en-US" dirty="0"/>
              <a:t>Python</a:t>
            </a:r>
          </a:p>
          <a:p>
            <a:r>
              <a:rPr lang="ru-RU" dirty="0"/>
              <a:t>Это всегда больно, нужны время и практика, чтобы привыкнуть</a:t>
            </a:r>
          </a:p>
          <a:p>
            <a:r>
              <a:rPr lang="ru-RU" dirty="0"/>
              <a:t>Семинаристы и ассистенты помогут!</a:t>
            </a:r>
          </a:p>
          <a:p>
            <a:pPr marL="0" indent="0">
              <a:buNone/>
            </a:pPr>
            <a:endParaRPr lang="ru-RU" dirty="0"/>
          </a:p>
          <a:p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6853833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06A11-D143-6648-BAE3-45FB7DD73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 будет потом?</a:t>
            </a:r>
            <a:endParaRPr lang="en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15E3FA-4539-F84D-9670-0A9B9C0F9C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Основы глубинного обучения</a:t>
            </a:r>
          </a:p>
          <a:p>
            <a:pPr lvl="1"/>
            <a:r>
              <a:rPr lang="ru-RU" dirty="0"/>
              <a:t>Общие принципы работы и обучения нейронных сетей</a:t>
            </a:r>
          </a:p>
          <a:p>
            <a:pPr lvl="1"/>
            <a:r>
              <a:rPr lang="ru-RU" dirty="0" err="1"/>
              <a:t>Свёрточные</a:t>
            </a:r>
            <a:r>
              <a:rPr lang="ru-RU" dirty="0"/>
              <a:t> нейронные сети</a:t>
            </a:r>
          </a:p>
          <a:p>
            <a:pPr lvl="1"/>
            <a:r>
              <a:rPr lang="ru-RU" dirty="0"/>
              <a:t>Задачи компьютерного зрения</a:t>
            </a:r>
          </a:p>
          <a:p>
            <a:pPr lvl="1"/>
            <a:r>
              <a:rPr lang="ru-RU" dirty="0"/>
              <a:t>Нейронные сети для последовательностей</a:t>
            </a:r>
          </a:p>
          <a:p>
            <a:r>
              <a:rPr lang="ru-RU" dirty="0"/>
              <a:t>Прикладные задачи анализа данных</a:t>
            </a:r>
          </a:p>
          <a:p>
            <a:pPr lvl="1"/>
            <a:r>
              <a:rPr lang="en-US" dirty="0"/>
              <a:t>NLP, LLM, </a:t>
            </a:r>
            <a:r>
              <a:rPr lang="ru-RU" dirty="0"/>
              <a:t>агенты</a:t>
            </a:r>
            <a:r>
              <a:rPr lang="en-US" dirty="0"/>
              <a:t>…</a:t>
            </a:r>
            <a:endParaRPr lang="ru-RU" dirty="0"/>
          </a:p>
          <a:p>
            <a:pPr lvl="1"/>
            <a:r>
              <a:rPr lang="ru-RU" dirty="0"/>
              <a:t>Рекомендательные системы</a:t>
            </a:r>
          </a:p>
          <a:p>
            <a:pPr lvl="1"/>
            <a:r>
              <a:rPr lang="ru-RU" dirty="0"/>
              <a:t>Компьютерное зрение</a:t>
            </a:r>
          </a:p>
          <a:p>
            <a:pPr lvl="1"/>
            <a:r>
              <a:rPr lang="ru-RU" dirty="0"/>
              <a:t>Глубинное обучение для аудио</a:t>
            </a:r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30884520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F8AF7-C15B-3F4A-B685-E4EE701A9A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 чём ещё помнить?</a:t>
            </a:r>
            <a:endParaRPr lang="en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592182-7650-7049-B7B3-D71443559E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Мы проверяем домашние задания на плагиат</a:t>
            </a:r>
          </a:p>
          <a:p>
            <a:r>
              <a:rPr lang="ru-RU" dirty="0"/>
              <a:t>Важно наладить контакт с ассистентами по поводу проверки!</a:t>
            </a:r>
          </a:p>
          <a:p>
            <a:r>
              <a:rPr lang="ru-RU" dirty="0" err="1"/>
              <a:t>Дедлайны</a:t>
            </a:r>
            <a:r>
              <a:rPr lang="ru-RU" dirty="0"/>
              <a:t> бывают мягкие и жёсткие</a:t>
            </a:r>
          </a:p>
          <a:p>
            <a:pPr lvl="1"/>
            <a:r>
              <a:rPr lang="ru-RU" dirty="0"/>
              <a:t>Два раза можно нарушить мягкий дедлайн!</a:t>
            </a:r>
          </a:p>
          <a:p>
            <a:r>
              <a:rPr lang="ru-RU" dirty="0"/>
              <a:t>9 и 10 — это очень высокие оценки</a:t>
            </a:r>
          </a:p>
          <a:p>
            <a:r>
              <a:rPr lang="ru-RU" dirty="0"/>
              <a:t>Делать не всё из домашних заданий — нормально</a:t>
            </a:r>
          </a:p>
          <a:p>
            <a:r>
              <a:rPr lang="ru-RU" dirty="0"/>
              <a:t>Задавать любые вопросы — не стыдно</a:t>
            </a:r>
          </a:p>
          <a:p>
            <a:r>
              <a:rPr lang="ru-RU" dirty="0"/>
              <a:t>Тратить много времени и немножко мучиться — нормально</a:t>
            </a:r>
          </a:p>
          <a:p>
            <a:pPr lvl="1"/>
            <a:r>
              <a:rPr lang="ru-RU" dirty="0"/>
              <a:t>Но это окупится!</a:t>
            </a:r>
          </a:p>
          <a:p>
            <a:pPr marL="0" indent="0">
              <a:buNone/>
            </a:pPr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23857448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перевести часы в минуты?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𝑥</m:t>
                    </m:r>
                  </m:oMath>
                </a14:m>
                <a:r>
                  <a:rPr lang="en-US" dirty="0"/>
                  <a:t> —</a:t>
                </a:r>
                <a:r>
                  <a:rPr lang="ru-RU" dirty="0"/>
                  <a:t> часы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=60</m:t>
                    </m:r>
                    <m:r>
                      <a:rPr lang="en-US" b="0" i="1" smtClean="0">
                        <a:latin typeface="Cambria Math" charset="0"/>
                      </a:rPr>
                      <m:t>𝑥</m:t>
                    </m:r>
                  </m:oMath>
                </a14:m>
                <a:r>
                  <a:rPr lang="en-US" dirty="0"/>
                  <a:t> — </a:t>
                </a:r>
                <a:r>
                  <a:rPr lang="ru-RU" dirty="0"/>
                  <a:t>преобразование в минуты, функция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689759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Контакты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esokolov@hse.ru</a:t>
            </a:r>
            <a:endParaRPr lang="en-US" dirty="0"/>
          </a:p>
          <a:p>
            <a:r>
              <a:rPr lang="en-US" b="1" dirty="0"/>
              <a:t>@</a:t>
            </a:r>
            <a:r>
              <a:rPr lang="en-US" b="1" dirty="0" err="1"/>
              <a:t>esokolov</a:t>
            </a:r>
            <a:endParaRPr lang="ru-RU" b="1" dirty="0"/>
          </a:p>
          <a:p>
            <a:endParaRPr lang="ru-RU" dirty="0"/>
          </a:p>
          <a:p>
            <a:r>
              <a:rPr lang="ru-RU" dirty="0"/>
              <a:t>Могу отвечать не сразу, можно (и нужно) напоминать</a:t>
            </a:r>
          </a:p>
        </p:txBody>
      </p:sp>
    </p:spTree>
    <p:extLst>
      <p:ext uri="{BB962C8B-B14F-4D97-AF65-F5344CB8AC3E}">
        <p14:creationId xmlns:p14="http://schemas.microsoft.com/office/powerpoint/2010/main" val="11866804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E9A3C-511F-8942-B9FF-879E8A70C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 себе</a:t>
            </a:r>
            <a:endParaRPr lang="en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A076C1-1A9D-DE4F-B2FB-0A533E1176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Закончил ВМК МГУ в 2013</a:t>
            </a:r>
          </a:p>
          <a:p>
            <a:r>
              <a:rPr lang="ru-RU" dirty="0"/>
              <a:t>Преподаю в Вышке, МГУ, РЭШ</a:t>
            </a:r>
          </a:p>
          <a:p>
            <a:r>
              <a:rPr lang="ru-RU" dirty="0"/>
              <a:t>С 2011 работал в разных компаниях, с 2013 по 2019 — в Яндексе</a:t>
            </a:r>
          </a:p>
          <a:p>
            <a:r>
              <a:rPr lang="ru-RU" dirty="0"/>
              <a:t>С 2019 — академический руководитель ПМИ</a:t>
            </a:r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4945415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Основные термины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910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 задачи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Сеть ресторанов</a:t>
            </a:r>
            <a:endParaRPr lang="en-US" dirty="0"/>
          </a:p>
          <a:p>
            <a:r>
              <a:rPr lang="ru-RU" dirty="0"/>
              <a:t>Хотим открыть еще один</a:t>
            </a:r>
          </a:p>
          <a:p>
            <a:r>
              <a:rPr lang="ru-RU" dirty="0"/>
              <a:t>Несколько вариантов размещения</a:t>
            </a:r>
          </a:p>
          <a:p>
            <a:r>
              <a:rPr lang="ru-RU" dirty="0"/>
              <a:t>Какой из вариантов принесет максимальную прибыль?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* </a:t>
            </a:r>
            <a:r>
              <a:rPr lang="ru-RU" dirty="0"/>
              <a:t>см. </a:t>
            </a:r>
            <a:r>
              <a:rPr lang="en-US" dirty="0" err="1"/>
              <a:t>kaggle.com</a:t>
            </a:r>
            <a:r>
              <a:rPr lang="en-US" dirty="0"/>
              <a:t>, TFI Restaurant Revenue Prediction</a:t>
            </a:r>
          </a:p>
        </p:txBody>
      </p:sp>
    </p:spTree>
    <p:extLst>
      <p:ext uri="{BB962C8B-B14F-4D97-AF65-F5344CB8AC3E}">
        <p14:creationId xmlns:p14="http://schemas.microsoft.com/office/powerpoint/2010/main" val="11671147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Обозначения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𝑥</m:t>
                    </m:r>
                  </m:oMath>
                </a14:m>
                <a:r>
                  <a:rPr lang="en-US" i="1" dirty="0">
                    <a:latin typeface="Cambria Math" charset="0"/>
                    <a:ea typeface="Cambria Math" charset="0"/>
                    <a:cs typeface="Cambria Math" charset="0"/>
                  </a:rPr>
                  <a:t> — </a:t>
                </a:r>
                <a:r>
                  <a:rPr lang="ru-RU" dirty="0">
                    <a:latin typeface="Cambria Math" charset="0"/>
                    <a:ea typeface="Cambria Math" charset="0"/>
                    <a:cs typeface="Cambria Math" charset="0"/>
                  </a:rPr>
                  <a:t>объект —</a:t>
                </a:r>
                <a:r>
                  <a:rPr lang="ru-RU" i="1" dirty="0">
                    <a:latin typeface="Cambria Math" charset="0"/>
                    <a:ea typeface="Cambria Math" charset="0"/>
                    <a:cs typeface="Cambria Math" charset="0"/>
                  </a:rPr>
                  <a:t> </a:t>
                </a:r>
                <a:r>
                  <a:rPr lang="ru-RU" dirty="0">
                    <a:latin typeface="Cambria Math" charset="0"/>
                    <a:ea typeface="Cambria Math" charset="0"/>
                    <a:cs typeface="Cambria Math" charset="0"/>
                  </a:rPr>
                  <a:t>для чего хотим делать предсказания</a:t>
                </a:r>
              </a:p>
              <a:p>
                <a:pPr lvl="1"/>
                <a:r>
                  <a:rPr lang="ru-RU" dirty="0">
                    <a:latin typeface="Cambria Math" charset="0"/>
                    <a:ea typeface="Cambria Math" charset="0"/>
                    <a:cs typeface="Cambria Math" charset="0"/>
                  </a:rPr>
                  <a:t>Конкретное расположение ресторана</a:t>
                </a:r>
              </a:p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𝕏</m:t>
                    </m:r>
                  </m:oMath>
                </a14:m>
                <a:r>
                  <a:rPr lang="ru-RU" dirty="0"/>
                  <a:t> — пространство всех возможных объектов</a:t>
                </a:r>
              </a:p>
              <a:p>
                <a:pPr lvl="1"/>
                <a:r>
                  <a:rPr lang="ru-RU" dirty="0"/>
                  <a:t>Все возможные расположения ресторанов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𝑦</m:t>
                    </m:r>
                  </m:oMath>
                </a14:m>
                <a:r>
                  <a:rPr lang="en-US" dirty="0"/>
                  <a:t> — </a:t>
                </a:r>
                <a:r>
                  <a:rPr lang="ru-RU" dirty="0"/>
                  <a:t>ответ, целевая переменная</a:t>
                </a:r>
                <a:r>
                  <a:rPr lang="en-US" dirty="0"/>
                  <a:t>, target — </a:t>
                </a:r>
                <a:r>
                  <a:rPr lang="ru-RU" dirty="0"/>
                  <a:t>что предсказываем</a:t>
                </a:r>
              </a:p>
              <a:p>
                <a:pPr lvl="1"/>
                <a:r>
                  <a:rPr lang="ru-RU" dirty="0"/>
                  <a:t>Прибыль в течение первого года работы</a:t>
                </a:r>
              </a:p>
              <a:p>
                <a14:m>
                  <m:oMath xmlns:m="http://schemas.openxmlformats.org/officeDocument/2006/math">
                    <m:r>
                      <a:rPr lang="ru-RU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𝕐</m:t>
                    </m:r>
                  </m:oMath>
                </a14:m>
                <a:r>
                  <a:rPr lang="en-US" dirty="0"/>
                  <a:t> — </a:t>
                </a:r>
                <a:r>
                  <a:rPr lang="ru-RU" dirty="0"/>
                  <a:t>пространство ответов — все возможные значения ответа</a:t>
                </a:r>
              </a:p>
              <a:p>
                <a:pPr lvl="1"/>
                <a:r>
                  <a:rPr lang="ru-RU" dirty="0"/>
                  <a:t>Все вещественные числа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904266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Обучающая выборка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ru-RU" dirty="0"/>
                  <a:t>Мы ничего не понимаем в экономике</a:t>
                </a:r>
              </a:p>
              <a:p>
                <a:r>
                  <a:rPr lang="ru-RU" dirty="0"/>
                  <a:t>Зато имеем много объектов с известными ответами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𝑋</m:t>
                    </m:r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ℓ</m:t>
                        </m:r>
                      </m:sup>
                    </m:sSubSup>
                  </m:oMath>
                </a14:m>
                <a:r>
                  <a:rPr lang="en-US" dirty="0"/>
                  <a:t>— </a:t>
                </a:r>
                <a:r>
                  <a:rPr lang="ru-RU" dirty="0"/>
                  <a:t>обучающая выборка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ℓ</m:t>
                    </m:r>
                  </m:oMath>
                </a14:m>
                <a:r>
                  <a:rPr lang="ru-RU" dirty="0"/>
                  <a:t> — размер выборки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958716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Признаки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ru-RU" dirty="0"/>
                  <a:t>Объекты — абстрактные сущности</a:t>
                </a:r>
              </a:p>
              <a:p>
                <a:r>
                  <a:rPr lang="ru-RU" dirty="0"/>
                  <a:t>Компьютеры работают только с числами</a:t>
                </a:r>
              </a:p>
              <a:p>
                <a:r>
                  <a:rPr lang="ru-RU" dirty="0"/>
                  <a:t>Признаки, факторы, </a:t>
                </a:r>
                <a:r>
                  <a:rPr lang="en-US" dirty="0"/>
                  <a:t>features — </a:t>
                </a:r>
                <a:r>
                  <a:rPr lang="ru-RU" dirty="0"/>
                  <a:t>числовые характеристики объектов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𝑑</m:t>
                    </m:r>
                  </m:oMath>
                </a14:m>
                <a:r>
                  <a:rPr lang="en-US" dirty="0"/>
                  <a:t> — </a:t>
                </a:r>
                <a:r>
                  <a:rPr lang="ru-RU" dirty="0"/>
                  <a:t>количество признаков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𝑥</m:t>
                    </m:r>
                    <m:r>
                      <a:rPr lang="en-US" i="1">
                        <a:latin typeface="Cambria Math" charset="0"/>
                      </a:rPr>
                      <m:t>=(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— </a:t>
                </a:r>
                <a:r>
                  <a:rPr lang="ru-RU" dirty="0"/>
                  <a:t>признаковое описание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4930451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Признаки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ru-RU" dirty="0"/>
                  <a:t>Объекты — абстрактные сущности</a:t>
                </a:r>
              </a:p>
              <a:p>
                <a:r>
                  <a:rPr lang="ru-RU" dirty="0"/>
                  <a:t>Компьютеры работают только с числами</a:t>
                </a:r>
              </a:p>
              <a:p>
                <a:r>
                  <a:rPr lang="ru-RU" dirty="0"/>
                  <a:t>Признаки, факторы, </a:t>
                </a:r>
                <a:r>
                  <a:rPr lang="en-US" dirty="0"/>
                  <a:t>features — </a:t>
                </a:r>
                <a:r>
                  <a:rPr lang="ru-RU" dirty="0"/>
                  <a:t>числовые характеристики объектов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𝑑</m:t>
                    </m:r>
                  </m:oMath>
                </a14:m>
                <a:r>
                  <a:rPr lang="en-US" dirty="0"/>
                  <a:t> — </a:t>
                </a:r>
                <a:r>
                  <a:rPr lang="ru-RU" dirty="0"/>
                  <a:t>количество признаков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𝑥</m:t>
                    </m:r>
                    <m:r>
                      <a:rPr lang="en-US" i="1">
                        <a:latin typeface="Cambria Math" charset="0"/>
                      </a:rPr>
                      <m:t>=(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— </a:t>
                </a:r>
                <a:r>
                  <a:rPr lang="ru-RU" dirty="0"/>
                  <a:t>признаковое описание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596900" y="5287388"/>
            <a:ext cx="1524000" cy="584775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ru-RU" sz="3200" dirty="0"/>
              <a:t>Вектор</a:t>
            </a:r>
          </a:p>
        </p:txBody>
      </p:sp>
      <p:sp>
        <p:nvSpPr>
          <p:cNvPr id="5" name="Up Arrow 4"/>
          <p:cNvSpPr/>
          <p:nvPr/>
        </p:nvSpPr>
        <p:spPr>
          <a:xfrm>
            <a:off x="1066800" y="4724400"/>
            <a:ext cx="381000" cy="56298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62797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Признаки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ru-RU" dirty="0"/>
                  <a:t>Объекты — абстрактные сущности</a:t>
                </a:r>
              </a:p>
              <a:p>
                <a:r>
                  <a:rPr lang="ru-RU" dirty="0"/>
                  <a:t>Компьютеры работают только с числами</a:t>
                </a:r>
              </a:p>
              <a:p>
                <a:r>
                  <a:rPr lang="ru-RU" dirty="0"/>
                  <a:t>Признаки, факторы, </a:t>
                </a:r>
                <a:r>
                  <a:rPr lang="en-US" dirty="0"/>
                  <a:t>features — </a:t>
                </a:r>
                <a:r>
                  <a:rPr lang="ru-RU" dirty="0"/>
                  <a:t>числовые характеристики объектов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𝑑</m:t>
                    </m:r>
                  </m:oMath>
                </a14:m>
                <a:r>
                  <a:rPr lang="en-US" dirty="0"/>
                  <a:t> — </a:t>
                </a:r>
                <a:r>
                  <a:rPr lang="ru-RU" dirty="0"/>
                  <a:t>количество признаков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𝑥</m:t>
                    </m:r>
                    <m:r>
                      <a:rPr lang="en-US" b="0" i="1" smtClean="0">
                        <a:latin typeface="Cambria Math" charset="0"/>
                      </a:rPr>
                      <m:t>=(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— </a:t>
                </a:r>
                <a:r>
                  <a:rPr lang="ru-RU" dirty="0"/>
                  <a:t>признаковое описание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1778000" y="5287388"/>
            <a:ext cx="1524000" cy="584775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ru-RU" sz="3200" dirty="0"/>
              <a:t>Числа</a:t>
            </a:r>
          </a:p>
        </p:txBody>
      </p:sp>
      <p:sp>
        <p:nvSpPr>
          <p:cNvPr id="5" name="Up Arrow 4"/>
          <p:cNvSpPr/>
          <p:nvPr/>
        </p:nvSpPr>
        <p:spPr>
          <a:xfrm>
            <a:off x="1866900" y="4724400"/>
            <a:ext cx="381000" cy="56298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Up Arrow 5"/>
          <p:cNvSpPr/>
          <p:nvPr/>
        </p:nvSpPr>
        <p:spPr>
          <a:xfrm>
            <a:off x="2819400" y="4724400"/>
            <a:ext cx="381000" cy="56298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87073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Признаки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Про демографию:</a:t>
            </a:r>
          </a:p>
          <a:p>
            <a:pPr lvl="1"/>
            <a:r>
              <a:rPr lang="ru-RU" dirty="0"/>
              <a:t>Средний возраст жителей ближайших кварталов</a:t>
            </a:r>
          </a:p>
          <a:p>
            <a:pPr lvl="1"/>
            <a:r>
              <a:rPr lang="ru-RU" dirty="0"/>
              <a:t>Динамика количества жителей</a:t>
            </a:r>
          </a:p>
          <a:p>
            <a:r>
              <a:rPr lang="ru-RU" dirty="0"/>
              <a:t>Про недвижимость:</a:t>
            </a:r>
          </a:p>
          <a:p>
            <a:pPr lvl="1"/>
            <a:r>
              <a:rPr lang="ru-RU" dirty="0"/>
              <a:t>Средняя стоимость квадратного метра жилья поблизости</a:t>
            </a:r>
          </a:p>
          <a:p>
            <a:pPr lvl="1"/>
            <a:r>
              <a:rPr lang="ru-RU" dirty="0"/>
              <a:t>Количество школ, банков, магазинов, заправок</a:t>
            </a:r>
          </a:p>
          <a:p>
            <a:pPr lvl="1"/>
            <a:r>
              <a:rPr lang="ru-RU" dirty="0"/>
              <a:t>Расстояние до ближайшего конкурента</a:t>
            </a:r>
          </a:p>
          <a:p>
            <a:r>
              <a:rPr lang="ru-RU" dirty="0"/>
              <a:t>Про дороги:</a:t>
            </a:r>
          </a:p>
          <a:p>
            <a:pPr lvl="1"/>
            <a:r>
              <a:rPr lang="ru-RU" dirty="0"/>
              <a:t>Среднее количество машин, проезжающих мимо за день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77404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Какая сила приложена к телу?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ru-RU" dirty="0"/>
                  <a:t>Известны масса тела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𝑚</m:t>
                    </m:r>
                  </m:oMath>
                </a14:m>
                <a:r>
                  <a:rPr lang="ru-RU" dirty="0"/>
                  <a:t> и его ускорение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𝑎</m:t>
                    </m:r>
                  </m:oMath>
                </a14:m>
                <a:endParaRPr lang="en-US" b="0" dirty="0"/>
              </a:p>
              <a:p>
                <a:r>
                  <a:rPr lang="ru-RU" dirty="0"/>
                  <a:t>Чему равна сила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𝐹</m:t>
                    </m:r>
                  </m:oMath>
                </a14:m>
                <a:r>
                  <a:rPr lang="en-US" dirty="0"/>
                  <a:t>?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5384992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Алгоритм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𝑎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/>
                  <a:t> — </a:t>
                </a:r>
                <a:r>
                  <a:rPr lang="ru-RU" dirty="0"/>
                  <a:t>алгоритм, модель</a:t>
                </a:r>
                <a:r>
                  <a:rPr lang="en-US" dirty="0"/>
                  <a:t> </a:t>
                </a:r>
                <a:r>
                  <a:rPr lang="ru-RU" dirty="0"/>
                  <a:t>— функция, предсказывающая ответ для любого объекта</a:t>
                </a:r>
              </a:p>
              <a:p>
                <a:r>
                  <a:rPr lang="ru-RU" dirty="0"/>
                  <a:t>Отображает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𝕏</m:t>
                    </m:r>
                  </m:oMath>
                </a14:m>
                <a:r>
                  <a:rPr lang="en-US" dirty="0"/>
                  <a:t> </a:t>
                </a:r>
                <a:r>
                  <a:rPr lang="ru-RU" dirty="0"/>
                  <a:t>в </a:t>
                </a:r>
                <a14:m>
                  <m:oMath xmlns:m="http://schemas.openxmlformats.org/officeDocument/2006/math">
                    <m:r>
                      <a:rPr lang="ru-RU" i="1">
                        <a:latin typeface="Cambria Math" charset="0"/>
                        <a:ea typeface="Cambria Math" charset="0"/>
                        <a:cs typeface="Cambria Math" charset="0"/>
                      </a:rPr>
                      <m:t>𝕐</m:t>
                    </m:r>
                  </m:oMath>
                </a14:m>
                <a:endParaRPr lang="ru-RU" dirty="0"/>
              </a:p>
              <a:p>
                <a:r>
                  <a:rPr lang="ru-RU" dirty="0"/>
                  <a:t>Линейная модель: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𝑎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ru-RU" dirty="0"/>
                  <a:t>Например:</a:t>
                </a:r>
              </a:p>
              <a:p>
                <a:endParaRPr lang="ru-RU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=1.000.000+100.000∗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b="0" i="1" smtClean="0">
                              <a:latin typeface="Cambria Math" panose="02040503050406030204" pitchFamily="18" charset="0"/>
                            </a:rPr>
                            <m:t>расстояние до конкурента</m:t>
                          </m:r>
                        </m:e>
                      </m:d>
                    </m:oMath>
                  </m:oMathPara>
                </a14:m>
                <a:endParaRPr lang="ru-RU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−100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.000∗(</m:t>
                      </m:r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расстояние до метро)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7258208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Функция потерь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ru-RU" dirty="0"/>
                  <a:t>Не все алгоритмы полезны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𝑎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=0</m:t>
                    </m:r>
                  </m:oMath>
                </a14:m>
                <a:r>
                  <a:rPr lang="en-US" dirty="0"/>
                  <a:t> — </a:t>
                </a:r>
                <a:r>
                  <a:rPr lang="ru-RU" dirty="0"/>
                  <a:t>не принесет никакой выгоды</a:t>
                </a:r>
              </a:p>
              <a:p>
                <a:r>
                  <a:rPr lang="ru-RU" dirty="0"/>
                  <a:t>Функция потерь — мера корректности ответа алгоритма</a:t>
                </a:r>
              </a:p>
              <a:p>
                <a:r>
                  <a:rPr lang="ru-RU" dirty="0"/>
                  <a:t>Предсказали </a:t>
                </a:r>
                <a:r>
                  <a:rPr lang="en-US" dirty="0"/>
                  <a:t>$10000 </a:t>
                </a:r>
                <a:r>
                  <a:rPr lang="ru-RU" dirty="0"/>
                  <a:t>прибыли, на самом деле </a:t>
                </a:r>
                <a:r>
                  <a:rPr lang="en-US" dirty="0"/>
                  <a:t>$5000 — </a:t>
                </a:r>
                <a:r>
                  <a:rPr lang="ru-RU" dirty="0"/>
                  <a:t>хорошо или плохо?</a:t>
                </a:r>
              </a:p>
              <a:p>
                <a:r>
                  <a:rPr lang="ru-RU" dirty="0"/>
                  <a:t>Квадратичное отклонение: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𝑎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𝑦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3274220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Функционал ошибки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ru-RU" dirty="0"/>
                  <a:t>Функционал ошибки, метрика качества — мера качества работы алгоритма</a:t>
                </a:r>
                <a:r>
                  <a:rPr lang="en-US" dirty="0"/>
                  <a:t> </a:t>
                </a:r>
                <a:r>
                  <a:rPr lang="ru-RU" dirty="0"/>
                  <a:t>на выборке</a:t>
                </a:r>
              </a:p>
              <a:p>
                <a:r>
                  <a:rPr lang="ru-RU" dirty="0"/>
                  <a:t>Среднеквадратичная ошибка</a:t>
                </a:r>
                <a:r>
                  <a:rPr lang="en-US" dirty="0"/>
                  <a:t> (Mean Squared Error, MSE)</a:t>
                </a:r>
                <a:r>
                  <a:rPr lang="ru-RU" dirty="0"/>
                  <a:t>:</a:t>
                </a:r>
                <a:endParaRPr lang="en-US" dirty="0"/>
              </a:p>
              <a:p>
                <a:pPr marL="0" indent="0" algn="ctr">
                  <a:buNone/>
                </a:pPr>
                <a:r>
                  <a:rPr lang="ru-RU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g-BG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ℓ</m:t>
                        </m:r>
                      </m:den>
                    </m:f>
                    <m:nary>
                      <m:naryPr>
                        <m:chr m:val="∑"/>
                        <m:ctrlPr>
                          <a:rPr lang="is-IS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ℓ</m:t>
                        </m:r>
                      </m:sup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𝑎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dirty="0">
                  <a:ea typeface="Cambria Math" charset="0"/>
                  <a:cs typeface="Cambria Math" charset="0"/>
                </a:endParaRPr>
              </a:p>
              <a:p>
                <a:r>
                  <a:rPr lang="ru-RU" dirty="0"/>
                  <a:t>Чем меньше, тем лучше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34070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Функционал ошибки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Должен соответствовать бизнес-требованиям</a:t>
            </a:r>
          </a:p>
          <a:p>
            <a:r>
              <a:rPr lang="ru-RU" dirty="0"/>
              <a:t>Одна из самых важных составляющих анализа данных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9641643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Обучение алгоритма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ru-RU" dirty="0"/>
                  <a:t>Есть обучающая выборка и функционал ошибки</a:t>
                </a:r>
              </a:p>
              <a:p>
                <a:r>
                  <a:rPr lang="ru-RU" dirty="0"/>
                  <a:t>Семейство алгоритмов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𝒜</m:t>
                    </m:r>
                  </m:oMath>
                </a14:m>
                <a:endParaRPr lang="ru-RU" dirty="0"/>
              </a:p>
              <a:p>
                <a:pPr lvl="1"/>
                <a:r>
                  <a:rPr lang="ru-RU" dirty="0"/>
                  <a:t>Из чего выбираем алгоритм</a:t>
                </a:r>
              </a:p>
              <a:p>
                <a:pPr lvl="1"/>
                <a:r>
                  <a:rPr lang="ru-RU" dirty="0"/>
                  <a:t>Пример: все линейные модели</a:t>
                </a:r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𝒜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d>
                      <m:dPr>
                        <m:begChr m:val="{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+…+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𝑑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  <m:t>𝑑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ℝ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}</m:t>
                    </m:r>
                  </m:oMath>
                </a14:m>
                <a:endParaRPr lang="en-US" dirty="0"/>
              </a:p>
              <a:p>
                <a:r>
                  <a:rPr lang="ru-RU" dirty="0"/>
                  <a:t>Обучение: поиск оптимального алгоритма с точки зрения функционала ошибки</a:t>
                </a:r>
              </a:p>
              <a:p>
                <a:endParaRPr lang="ru-RU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charset="0"/>
                        </a:rPr>
                        <m:t>𝑎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charset="0"/>
                            </a:rPr>
                            <m:t>𝑥</m:t>
                          </m:r>
                        </m:e>
                      </m:d>
                      <m:r>
                        <a:rPr lang="en-US" i="1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>
                              <a:latin typeface="Cambria Math" charset="0"/>
                            </a:rPr>
                            <m:t>arg</m:t>
                          </m:r>
                          <m:r>
                            <m:rPr>
                              <m:nor/>
                            </m:rPr>
                            <a:rPr lang="en-US">
                              <a:latin typeface="Cambria Math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>
                              <a:latin typeface="Cambria Math" charset="0"/>
                            </a:rPr>
                            <m:t>min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𝑎</m:t>
                          </m:r>
                          <m:r>
                            <a:rPr lang="en-US" i="1">
                              <a:latin typeface="Cambria Math" charset="0"/>
                            </a:rPr>
                            <m:t>∈</m:t>
                          </m:r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𝒜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𝑄</m:t>
                      </m:r>
                      <m:r>
                        <a:rPr lang="en-US" i="1">
                          <a:latin typeface="Cambria Math" charset="0"/>
                        </a:rPr>
                        <m:t>(</m:t>
                      </m:r>
                      <m:r>
                        <a:rPr lang="en-US" i="1">
                          <a:latin typeface="Cambria Math" charset="0"/>
                        </a:rPr>
                        <m:t>𝑎</m:t>
                      </m:r>
                      <m:r>
                        <a:rPr lang="en-US" i="1">
                          <a:latin typeface="Cambria Math" charset="0"/>
                        </a:rPr>
                        <m:t>, </m:t>
                      </m:r>
                      <m:r>
                        <a:rPr lang="en-US" i="1">
                          <a:latin typeface="Cambria Math" charset="0"/>
                        </a:rPr>
                        <m:t>𝑋</m:t>
                      </m:r>
                      <m:r>
                        <a:rPr lang="en-US" i="1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5268796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Машинное обучение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Не все задачи имеют такую формулировку!</a:t>
            </a:r>
          </a:p>
          <a:p>
            <a:endParaRPr lang="ru-RU" dirty="0"/>
          </a:p>
          <a:p>
            <a:r>
              <a:rPr lang="ru-RU" dirty="0"/>
              <a:t>Обучение без учителя</a:t>
            </a:r>
          </a:p>
          <a:p>
            <a:r>
              <a:rPr lang="ru-RU" dirty="0"/>
              <a:t>Обучение с подкреплением</a:t>
            </a:r>
          </a:p>
          <a:p>
            <a:r>
              <a:rPr lang="ru-RU" dirty="0"/>
              <a:t>И т.д.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237012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83220-F239-B17C-3EE1-9E52667F63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Обучение с подкреплением</a:t>
            </a:r>
            <a:endParaRPr lang="en-RU" dirty="0"/>
          </a:p>
        </p:txBody>
      </p:sp>
      <p:sp>
        <p:nvSpPr>
          <p:cNvPr id="4" name="Google Shape;912;p45">
            <a:extLst>
              <a:ext uri="{FF2B5EF4-FFF2-40B4-BE49-F238E27FC236}">
                <a16:creationId xmlns:a16="http://schemas.microsoft.com/office/drawing/2014/main" id="{016ED5F8-CCAD-53D2-6CA2-1749437F05B0}"/>
              </a:ext>
            </a:extLst>
          </p:cNvPr>
          <p:cNvSpPr/>
          <p:nvPr/>
        </p:nvSpPr>
        <p:spPr>
          <a:xfrm>
            <a:off x="4667511" y="2273424"/>
            <a:ext cx="2543504" cy="998483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 w="9525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ru-RU" sz="2800" b="0" i="0" u="none" strike="noStrike" cap="none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Модель</a:t>
            </a:r>
            <a:endParaRPr sz="2800" b="0" i="0" u="none" strike="noStrike" cap="none" dirty="0"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  <p:sp>
        <p:nvSpPr>
          <p:cNvPr id="5" name="Google Shape;913;p45">
            <a:extLst>
              <a:ext uri="{FF2B5EF4-FFF2-40B4-BE49-F238E27FC236}">
                <a16:creationId xmlns:a16="http://schemas.microsoft.com/office/drawing/2014/main" id="{91CECD3A-7B68-BC97-C139-FEF34F18D150}"/>
              </a:ext>
            </a:extLst>
          </p:cNvPr>
          <p:cNvSpPr/>
          <p:nvPr/>
        </p:nvSpPr>
        <p:spPr>
          <a:xfrm>
            <a:off x="4667511" y="5253106"/>
            <a:ext cx="2543504" cy="998483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 w="9525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ru-RU" sz="2800" b="0" i="0" u="none" strike="noStrike" cap="none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Среда</a:t>
            </a:r>
            <a:endParaRPr sz="2800" b="0" i="0" u="none" strike="noStrike" cap="none" dirty="0"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  <p:cxnSp>
        <p:nvCxnSpPr>
          <p:cNvPr id="6" name="Google Shape;914;p45">
            <a:extLst>
              <a:ext uri="{FF2B5EF4-FFF2-40B4-BE49-F238E27FC236}">
                <a16:creationId xmlns:a16="http://schemas.microsoft.com/office/drawing/2014/main" id="{E5A5881D-1A0D-97E1-8D52-CDDA27800F22}"/>
              </a:ext>
            </a:extLst>
          </p:cNvPr>
          <p:cNvCxnSpPr>
            <a:stCxn id="4" idx="3"/>
            <a:endCxn id="5" idx="3"/>
          </p:cNvCxnSpPr>
          <p:nvPr/>
        </p:nvCxnSpPr>
        <p:spPr>
          <a:xfrm>
            <a:off x="7211015" y="2772665"/>
            <a:ext cx="600" cy="2979600"/>
          </a:xfrm>
          <a:prstGeom prst="curvedConnector3">
            <a:avLst>
              <a:gd name="adj1" fmla="val 241406003"/>
            </a:avLst>
          </a:prstGeom>
          <a:noFill/>
          <a:ln w="57150" cap="flat" cmpd="sng">
            <a:solidFill>
              <a:schemeClr val="accent2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7" name="Google Shape;915;p45">
            <a:extLst>
              <a:ext uri="{FF2B5EF4-FFF2-40B4-BE49-F238E27FC236}">
                <a16:creationId xmlns:a16="http://schemas.microsoft.com/office/drawing/2014/main" id="{0AD19C3D-CAC3-5467-D8CD-FE8A6FF3D00E}"/>
              </a:ext>
            </a:extLst>
          </p:cNvPr>
          <p:cNvCxnSpPr>
            <a:stCxn id="5" idx="1"/>
            <a:endCxn id="4" idx="1"/>
          </p:cNvCxnSpPr>
          <p:nvPr/>
        </p:nvCxnSpPr>
        <p:spPr>
          <a:xfrm rot="10800000" flipH="1">
            <a:off x="4667511" y="2772748"/>
            <a:ext cx="600" cy="2979600"/>
          </a:xfrm>
          <a:prstGeom prst="curvedConnector3">
            <a:avLst>
              <a:gd name="adj1" fmla="val -260203992"/>
            </a:avLst>
          </a:prstGeom>
          <a:noFill/>
          <a:ln w="57150" cap="flat" cmpd="sng">
            <a:solidFill>
              <a:schemeClr val="accent2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8" name="Google Shape;917;p45">
            <a:extLst>
              <a:ext uri="{FF2B5EF4-FFF2-40B4-BE49-F238E27FC236}">
                <a16:creationId xmlns:a16="http://schemas.microsoft.com/office/drawing/2014/main" id="{9F6EAA02-CEC1-FB20-D544-4A2C88508005}"/>
              </a:ext>
            </a:extLst>
          </p:cNvPr>
          <p:cNvSpPr txBox="1"/>
          <p:nvPr/>
        </p:nvSpPr>
        <p:spPr>
          <a:xfrm>
            <a:off x="1703253" y="4031632"/>
            <a:ext cx="1231427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ru-RU" sz="2400" b="0" i="0" u="none" strike="noStrike" cap="none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награда</a:t>
            </a:r>
            <a:endParaRPr sz="2400" b="0" i="0" u="none" strike="noStrike" cap="none" dirty="0"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  <p:sp>
        <p:nvSpPr>
          <p:cNvPr id="9" name="Google Shape;917;p45">
            <a:extLst>
              <a:ext uri="{FF2B5EF4-FFF2-40B4-BE49-F238E27FC236}">
                <a16:creationId xmlns:a16="http://schemas.microsoft.com/office/drawing/2014/main" id="{6326DD5F-15A4-30CF-10E9-8749805AEBDF}"/>
              </a:ext>
            </a:extLst>
          </p:cNvPr>
          <p:cNvSpPr txBox="1"/>
          <p:nvPr/>
        </p:nvSpPr>
        <p:spPr>
          <a:xfrm>
            <a:off x="8839341" y="4031632"/>
            <a:ext cx="1522517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ru-RU" sz="2400" b="0" i="0" u="none" strike="noStrike" cap="none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действие</a:t>
            </a:r>
            <a:endParaRPr sz="2400" b="0" i="0" u="none" strike="noStrike" cap="none" dirty="0"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7466726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Машинное обучение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016000" y="2108200"/>
            <a:ext cx="2514600" cy="825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dirty="0"/>
              <a:t>Обучающая выборка</a:t>
            </a:r>
            <a:endParaRPr lang="en-US" sz="2800" dirty="0"/>
          </a:p>
        </p:txBody>
      </p:sp>
      <p:sp>
        <p:nvSpPr>
          <p:cNvPr id="5" name="Rectangle 4"/>
          <p:cNvSpPr/>
          <p:nvPr/>
        </p:nvSpPr>
        <p:spPr>
          <a:xfrm>
            <a:off x="4241800" y="2108200"/>
            <a:ext cx="2514600" cy="825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dirty="0"/>
              <a:t>Извлечение признаков</a:t>
            </a:r>
            <a:endParaRPr lang="en-US" sz="2800" dirty="0"/>
          </a:p>
        </p:txBody>
      </p:sp>
      <p:sp>
        <p:nvSpPr>
          <p:cNvPr id="6" name="Rectangle 5"/>
          <p:cNvSpPr/>
          <p:nvPr/>
        </p:nvSpPr>
        <p:spPr>
          <a:xfrm>
            <a:off x="7467600" y="2108200"/>
            <a:ext cx="2514600" cy="825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dirty="0"/>
              <a:t>Обучение алгоритма</a:t>
            </a: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7467600" y="3746500"/>
                <a:ext cx="2514600" cy="825500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charset="0"/>
                        </a:rPr>
                        <m:t>𝑎</m:t>
                      </m:r>
                      <m:r>
                        <a:rPr lang="en-US" sz="4000" b="0" i="1" smtClean="0">
                          <a:latin typeface="Cambria Math" charset="0"/>
                        </a:rPr>
                        <m:t>(</m:t>
                      </m:r>
                      <m:r>
                        <a:rPr lang="en-US" sz="4000" b="0" i="1" smtClean="0">
                          <a:latin typeface="Cambria Math" charset="0"/>
                        </a:rPr>
                        <m:t>𝑥</m:t>
                      </m:r>
                      <m:r>
                        <a:rPr lang="en-US" sz="40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7600" y="3746500"/>
                <a:ext cx="2514600" cy="82550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/>
          <p:cNvSpPr/>
          <p:nvPr/>
        </p:nvSpPr>
        <p:spPr>
          <a:xfrm>
            <a:off x="2590800" y="3746500"/>
            <a:ext cx="2514600" cy="8255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dirty="0"/>
              <a:t>Новый объект</a:t>
            </a:r>
            <a:endParaRPr lang="en-US" sz="2800" dirty="0"/>
          </a:p>
        </p:txBody>
      </p:sp>
      <p:sp>
        <p:nvSpPr>
          <p:cNvPr id="10" name="Rectangle 9"/>
          <p:cNvSpPr/>
          <p:nvPr/>
        </p:nvSpPr>
        <p:spPr>
          <a:xfrm>
            <a:off x="7467600" y="5384800"/>
            <a:ext cx="2514600" cy="8255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dirty="0"/>
              <a:t>Предсказание</a:t>
            </a:r>
            <a:endParaRPr lang="en-US" sz="2800" dirty="0"/>
          </a:p>
        </p:txBody>
      </p:sp>
      <p:sp>
        <p:nvSpPr>
          <p:cNvPr id="11" name="Right Arrow 10"/>
          <p:cNvSpPr/>
          <p:nvPr/>
        </p:nvSpPr>
        <p:spPr>
          <a:xfrm>
            <a:off x="3530600" y="2314575"/>
            <a:ext cx="711200" cy="4127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/>
          <p:cNvSpPr/>
          <p:nvPr/>
        </p:nvSpPr>
        <p:spPr>
          <a:xfrm>
            <a:off x="6756400" y="2314575"/>
            <a:ext cx="711200" cy="4127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own Arrow 12"/>
          <p:cNvSpPr/>
          <p:nvPr/>
        </p:nvSpPr>
        <p:spPr>
          <a:xfrm>
            <a:off x="8464550" y="2944812"/>
            <a:ext cx="520700" cy="812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/>
          <p:cNvSpPr/>
          <p:nvPr/>
        </p:nvSpPr>
        <p:spPr>
          <a:xfrm>
            <a:off x="5105400" y="3937000"/>
            <a:ext cx="2362200" cy="520700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Down Arrow 14"/>
          <p:cNvSpPr/>
          <p:nvPr/>
        </p:nvSpPr>
        <p:spPr>
          <a:xfrm>
            <a:off x="8464550" y="4572000"/>
            <a:ext cx="520700" cy="812800"/>
          </a:xfrm>
          <a:prstGeom prst="down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62281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 нужно знать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ru-RU" dirty="0"/>
              <a:t>Как сформулировать задачу?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Какие признаки использовать?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Откуда взять обучающую выборку?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Как подготовить обучающую выборке?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Как выбрать метрику качества?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Как обучить алгоритм?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Как оценить качество алгоритма?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Как потом внедрить алгоритм и поддерживать его?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820058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Типы ответов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8653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Какая сила приложена к телу?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ru-RU" dirty="0"/>
                  <a:t>Известны масса тела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𝑚</m:t>
                    </m:r>
                  </m:oMath>
                </a14:m>
                <a:r>
                  <a:rPr lang="ru-RU" dirty="0"/>
                  <a:t> и его ускорение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𝑎</m:t>
                    </m:r>
                  </m:oMath>
                </a14:m>
                <a:endParaRPr lang="en-US" b="0" dirty="0"/>
              </a:p>
              <a:p>
                <a:r>
                  <a:rPr lang="ru-RU" dirty="0"/>
                  <a:t>Чему равна сила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𝐹</m:t>
                    </m:r>
                  </m:oMath>
                </a14:m>
                <a:r>
                  <a:rPr lang="en-US" dirty="0"/>
                  <a:t>?</a:t>
                </a:r>
              </a:p>
              <a:p>
                <a:r>
                  <a:rPr lang="ru-RU" dirty="0"/>
                  <a:t>Второй закон Ньютона: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𝐹</m:t>
                    </m:r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latin typeface="Cambria Math" charset="0"/>
                      </a:rPr>
                      <m:t>𝑚𝑎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000" y="3505200"/>
            <a:ext cx="3810000" cy="280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20970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Регрессия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ru-RU" dirty="0"/>
                  <a:t>Вещественные ответы: </a:t>
                </a:r>
                <a14:m>
                  <m:oMath xmlns:m="http://schemas.openxmlformats.org/officeDocument/2006/math">
                    <m:r>
                      <a:rPr lang="ru-RU" i="1">
                        <a:latin typeface="Cambria Math" charset="0"/>
                        <a:ea typeface="Cambria Math" charset="0"/>
                        <a:cs typeface="Cambria Math" charset="0"/>
                      </a:rPr>
                      <m:t>𝕐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ℝ</m:t>
                    </m:r>
                  </m:oMath>
                </a14:m>
                <a:endParaRPr lang="en-US" dirty="0"/>
              </a:p>
              <a:p>
                <a:r>
                  <a:rPr lang="ru-RU" dirty="0"/>
                  <a:t>(вещественные числа — числа с любой дробной частью)</a:t>
                </a:r>
              </a:p>
              <a:p>
                <a:r>
                  <a:rPr lang="ru-RU" dirty="0"/>
                  <a:t>Пример: предсказание роста по весу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4800" y="3441700"/>
            <a:ext cx="5334000" cy="330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83665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Классификация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ru-RU" dirty="0"/>
                  <a:t>Конечное число ответов: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ru-RU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𝕐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&lt;∞</m:t>
                    </m:r>
                  </m:oMath>
                </a14:m>
                <a:endParaRPr lang="en-US" dirty="0"/>
              </a:p>
              <a:p>
                <a:r>
                  <a:rPr lang="ru-RU" dirty="0"/>
                  <a:t>Бинарная классификация: </a:t>
                </a:r>
                <a14:m>
                  <m:oMath xmlns:m="http://schemas.openxmlformats.org/officeDocument/2006/math">
                    <m:r>
                      <a:rPr lang="ru-RU" i="1">
                        <a:latin typeface="Cambria Math" charset="0"/>
                        <a:ea typeface="Cambria Math" charset="0"/>
                        <a:cs typeface="Cambria Math" charset="0"/>
                      </a:rPr>
                      <m:t>𝕐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={−1, +1}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5300" y="2914650"/>
            <a:ext cx="6299536" cy="339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65570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Классификация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ru-RU" dirty="0"/>
                  <a:t>Многоклассовая классификация: </a:t>
                </a:r>
                <a14:m>
                  <m:oMath xmlns:m="http://schemas.openxmlformats.org/officeDocument/2006/math">
                    <m:r>
                      <a:rPr lang="ru-RU" i="1">
                        <a:latin typeface="Cambria Math" charset="0"/>
                        <a:ea typeface="Cambria Math" charset="0"/>
                        <a:cs typeface="Cambria Math" charset="0"/>
                      </a:rPr>
                      <m:t>𝕐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={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1, 2, …,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𝐾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}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7360" y="2605088"/>
            <a:ext cx="4944290" cy="382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37984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Классификация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ru-RU" dirty="0"/>
                  <a:t>Классификация с пересекающимися классами: </a:t>
                </a:r>
                <a14:m>
                  <m:oMath xmlns:m="http://schemas.openxmlformats.org/officeDocument/2006/math">
                    <m:r>
                      <a:rPr lang="ru-RU" i="1">
                        <a:latin typeface="Cambria Math" charset="0"/>
                        <a:ea typeface="Cambria Math" charset="0"/>
                        <a:cs typeface="Cambria Math" charset="0"/>
                      </a:rPr>
                      <m:t>𝕐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b="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0, 1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𝐾</m:t>
                        </m:r>
                      </m:sup>
                    </m:sSup>
                  </m:oMath>
                </a14:m>
                <a:endParaRPr lang="ru-RU" b="0" dirty="0">
                  <a:ea typeface="Cambria Math" charset="0"/>
                  <a:cs typeface="Cambria Math" charset="0"/>
                </a:endParaRPr>
              </a:p>
              <a:p>
                <a:pPr lvl="1"/>
                <a:r>
                  <a:rPr lang="en-US" dirty="0"/>
                  <a:t>(multi-label classification)</a:t>
                </a:r>
              </a:p>
              <a:p>
                <a:r>
                  <a:rPr lang="ru-RU" dirty="0"/>
                  <a:t>Ответ — набор из </a:t>
                </a:r>
                <a:r>
                  <a:rPr lang="en-US" dirty="0"/>
                  <a:t>K </a:t>
                </a:r>
                <a:r>
                  <a:rPr lang="ru-RU" dirty="0"/>
                  <a:t>нулей и единиц</a:t>
                </a:r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charset="0"/>
                      </a:rPr>
                      <m:t>𝑖</m:t>
                    </m:r>
                  </m:oMath>
                </a14:m>
                <a:r>
                  <a:rPr lang="en-US" dirty="0"/>
                  <a:t>-</a:t>
                </a:r>
                <a:r>
                  <a:rPr lang="ru-RU" dirty="0"/>
                  <a:t>й элемент ответа — принадлежит ли объект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charset="0"/>
                      </a:rPr>
                      <m:t>𝑖</m:t>
                    </m:r>
                  </m:oMath>
                </a14:m>
                <a:r>
                  <a:rPr lang="en-US" dirty="0"/>
                  <a:t>-</a:t>
                </a:r>
                <a:r>
                  <a:rPr lang="ru-RU" dirty="0" err="1"/>
                  <a:t>му</a:t>
                </a:r>
                <a:r>
                  <a:rPr lang="ru-RU" dirty="0"/>
                  <a:t> классу</a:t>
                </a:r>
                <a:endParaRPr lang="en-US" dirty="0"/>
              </a:p>
              <a:p>
                <a:endParaRPr lang="ru-RU" dirty="0"/>
              </a:p>
              <a:p>
                <a:r>
                  <a:rPr lang="ru-RU" dirty="0"/>
                  <a:t>Какие темы присутствуют в статье?</a:t>
                </a:r>
              </a:p>
              <a:p>
                <a:r>
                  <a:rPr lang="ru-RU" dirty="0"/>
                  <a:t>(математика, биология, экономика)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378811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Ранжирование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ru-RU" dirty="0"/>
                  <a:t>Набор документов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,…,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ru-RU" dirty="0"/>
                  <a:t>Запрос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𝑞</m:t>
                    </m:r>
                  </m:oMath>
                </a14:m>
                <a:endParaRPr lang="en-US" dirty="0"/>
              </a:p>
              <a:p>
                <a:r>
                  <a:rPr lang="ru-RU" dirty="0"/>
                  <a:t>Задача: отсортировать документы по </a:t>
                </a:r>
                <a:r>
                  <a:rPr lang="ru-RU" i="1" dirty="0"/>
                  <a:t>релевантности</a:t>
                </a:r>
                <a:r>
                  <a:rPr lang="ru-RU" dirty="0"/>
                  <a:t> запросу</a:t>
                </a:r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𝑎</m:t>
                    </m:r>
                    <m:r>
                      <a:rPr lang="en-US" b="0" i="1" smtClean="0">
                        <a:latin typeface="Cambria Math" charset="0"/>
                      </a:rPr>
                      <m:t>(</m:t>
                    </m:r>
                    <m:r>
                      <a:rPr lang="en-US" b="0" i="1" smtClean="0">
                        <a:latin typeface="Cambria Math" charset="0"/>
                      </a:rPr>
                      <m:t>𝑞</m:t>
                    </m:r>
                    <m:r>
                      <a:rPr lang="en-US" b="0" i="1" smtClean="0">
                        <a:latin typeface="Cambria Math" charset="0"/>
                      </a:rPr>
                      <m:t>, </m:t>
                    </m:r>
                    <m:r>
                      <a:rPr lang="en-US" b="0" i="1" smtClean="0">
                        <a:latin typeface="Cambria Math" charset="0"/>
                      </a:rPr>
                      <m:t>𝑑</m:t>
                    </m:r>
                    <m:r>
                      <a:rPr lang="en-US" b="0" i="1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— </a:t>
                </a:r>
                <a:r>
                  <a:rPr lang="ru-RU" dirty="0"/>
                  <a:t>оценка релевантности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0703181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Ранжирование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4025" y="1409700"/>
            <a:ext cx="7903950" cy="535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33360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Кластеризация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ru-RU" i="1">
                        <a:latin typeface="Cambria Math" charset="0"/>
                        <a:ea typeface="Cambria Math" charset="0"/>
                        <a:cs typeface="Cambria Math" charset="0"/>
                      </a:rPr>
                      <m:t>𝕐</m:t>
                    </m:r>
                  </m:oMath>
                </a14:m>
                <a:r>
                  <a:rPr lang="ru-RU" dirty="0"/>
                  <a:t> — отсутствует</a:t>
                </a:r>
              </a:p>
              <a:p>
                <a:r>
                  <a:rPr lang="ru-RU" dirty="0"/>
                  <a:t>Нужно найти группы похожих объектов</a:t>
                </a:r>
              </a:p>
              <a:p>
                <a:r>
                  <a:rPr lang="ru-RU" dirty="0"/>
                  <a:t>Сколько таких групп?</a:t>
                </a:r>
              </a:p>
              <a:p>
                <a:r>
                  <a:rPr lang="ru-RU" dirty="0"/>
                  <a:t>Как измерить качество?</a:t>
                </a:r>
              </a:p>
              <a:p>
                <a:endParaRPr lang="ru-RU" dirty="0"/>
              </a:p>
              <a:p>
                <a:r>
                  <a:rPr lang="ru-RU" dirty="0"/>
                  <a:t>Пример: сегментация пользователей мобильного оператора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860947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Зачем это нужно?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46219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Искусственный интеллект</a:t>
            </a:r>
            <a:endParaRPr lang="en-US" dirty="0"/>
          </a:p>
        </p:txBody>
      </p:sp>
      <p:pic>
        <p:nvPicPr>
          <p:cNvPr id="4" name="Shape 74" descr="... Terminator 3 | by twm134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716350" y="2587268"/>
            <a:ext cx="3223050" cy="2146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Shape 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37146" y="2852533"/>
            <a:ext cx="3515700" cy="242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15700" y="1809167"/>
            <a:ext cx="4958600" cy="649024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Shape 77"/>
          <p:cNvSpPr txBox="1"/>
          <p:nvPr/>
        </p:nvSpPr>
        <p:spPr>
          <a:xfrm>
            <a:off x="1362125" y="5718300"/>
            <a:ext cx="3931500" cy="1139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/>
              <a:t>Сильный ИИ</a:t>
            </a:r>
          </a:p>
          <a:p>
            <a:pPr lvl="0" algn="l" rtl="0">
              <a:spcBef>
                <a:spcPts val="0"/>
              </a:spcBef>
              <a:buNone/>
            </a:pPr>
            <a:endParaRPr/>
          </a:p>
          <a:p>
            <a:pPr lvl="0" algn="ctr">
              <a:spcBef>
                <a:spcPts val="0"/>
              </a:spcBef>
              <a:buNone/>
            </a:pPr>
            <a:r>
              <a:rPr lang="en"/>
              <a:t>через 20-100 лет</a:t>
            </a:r>
          </a:p>
        </p:txBody>
      </p:sp>
      <p:sp>
        <p:nvSpPr>
          <p:cNvPr id="8" name="Shape 78"/>
          <p:cNvSpPr txBox="1"/>
          <p:nvPr/>
        </p:nvSpPr>
        <p:spPr>
          <a:xfrm>
            <a:off x="5409425" y="5632933"/>
            <a:ext cx="4864800" cy="1224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/>
              <a:t>Специализированный ИИ</a:t>
            </a:r>
          </a:p>
          <a:p>
            <a:pPr lvl="0" algn="ctr" rtl="0">
              <a:spcBef>
                <a:spcPts val="0"/>
              </a:spcBef>
              <a:buNone/>
            </a:pPr>
            <a:endParaRPr sz="1800"/>
          </a:p>
          <a:p>
            <a:pPr lvl="0" algn="ctr" rtl="0">
              <a:spcBef>
                <a:spcPts val="0"/>
              </a:spcBef>
              <a:buNone/>
            </a:pPr>
            <a:r>
              <a:rPr lang="en"/>
              <a:t>уже сейчас</a:t>
            </a:r>
          </a:p>
        </p:txBody>
      </p:sp>
      <p:cxnSp>
        <p:nvCxnSpPr>
          <p:cNvPr id="9" name="Shape 79"/>
          <p:cNvCxnSpPr/>
          <p:nvPr/>
        </p:nvCxnSpPr>
        <p:spPr>
          <a:xfrm>
            <a:off x="1546475" y="1790500"/>
            <a:ext cx="3745500" cy="3457500"/>
          </a:xfrm>
          <a:prstGeom prst="straightConnector1">
            <a:avLst/>
          </a:prstGeom>
          <a:noFill/>
          <a:ln w="114300" cap="flat" cmpd="sng">
            <a:solidFill>
              <a:srgbClr val="FF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0" name="Shape 80"/>
          <p:cNvCxnSpPr/>
          <p:nvPr/>
        </p:nvCxnSpPr>
        <p:spPr>
          <a:xfrm flipH="1">
            <a:off x="1482400" y="1961233"/>
            <a:ext cx="3606900" cy="3243900"/>
          </a:xfrm>
          <a:prstGeom prst="straightConnector1">
            <a:avLst/>
          </a:prstGeom>
          <a:noFill/>
          <a:ln w="114300" cap="flat" cmpd="sng">
            <a:solidFill>
              <a:srgbClr val="FF0000"/>
            </a:solidFill>
            <a:prstDash val="solid"/>
            <a:round/>
            <a:headEnd type="none" w="lg" len="lg"/>
            <a:tailEnd type="none" w="lg" len="lg"/>
          </a:ln>
        </p:spPr>
      </p:cxnSp>
    </p:spTree>
    <p:extLst>
      <p:ext uri="{BB962C8B-B14F-4D97-AF65-F5344CB8AC3E}">
        <p14:creationId xmlns:p14="http://schemas.microsoft.com/office/powerpoint/2010/main" val="985230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AlphaGo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041900" cy="4351338"/>
          </a:xfrm>
        </p:spPr>
        <p:txBody>
          <a:bodyPr/>
          <a:lstStyle/>
          <a:p>
            <a:r>
              <a:rPr lang="ru-RU" dirty="0"/>
              <a:t>Модель для игры в </a:t>
            </a:r>
            <a:r>
              <a:rPr lang="ru-RU" dirty="0" err="1"/>
              <a:t>Го</a:t>
            </a:r>
            <a:endParaRPr lang="ru-RU" dirty="0"/>
          </a:p>
          <a:p>
            <a:r>
              <a:rPr lang="ru-RU" dirty="0"/>
              <a:t>Оценивает успешность хода</a:t>
            </a:r>
          </a:p>
          <a:p>
            <a:r>
              <a:rPr lang="ru-RU" dirty="0"/>
              <a:t>Обучалась путём игры с собой</a:t>
            </a:r>
          </a:p>
          <a:p>
            <a:r>
              <a:rPr lang="ru-RU" dirty="0"/>
              <a:t>Победила чемпиона мира в 2016 году</a:t>
            </a:r>
          </a:p>
          <a:p>
            <a:endParaRPr lang="ru-RU" dirty="0"/>
          </a:p>
          <a:p>
            <a:r>
              <a:rPr lang="ru-RU" dirty="0"/>
              <a:t>Долгое время игра в </a:t>
            </a:r>
            <a:r>
              <a:rPr lang="ru-RU" dirty="0" err="1"/>
              <a:t>Го</a:t>
            </a:r>
            <a:r>
              <a:rPr lang="ru-RU" dirty="0"/>
              <a:t> считалась невозможной задачей для компьютера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9500" y="1690688"/>
            <a:ext cx="5708553" cy="321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1512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предсказать погоду?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30500" y="2318544"/>
            <a:ext cx="5480864" cy="3078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19201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Перенос стиля</a:t>
            </a:r>
            <a:endParaRPr lang="en-US" dirty="0"/>
          </a:p>
        </p:txBody>
      </p:sp>
      <p:pic>
        <p:nvPicPr>
          <p:cNvPr id="6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73400" y="1270794"/>
            <a:ext cx="54864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9974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53016-FD5F-8045-8982-FF1A19D09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Машинный перевод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00193D4-6E70-464D-BE38-68DAE2A2F7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48578" y="2112579"/>
            <a:ext cx="7894844" cy="3615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53931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DA75AF-2855-424B-8D35-3C88B7359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Генерация текста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82C1C7-08F8-C346-B3F5-51B33A4734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GPT-</a:t>
            </a:r>
            <a:r>
              <a:rPr lang="ru-RU" dirty="0"/>
              <a:t>3</a:t>
            </a:r>
            <a:r>
              <a:rPr lang="en-US" dirty="0"/>
              <a:t> </a:t>
            </a:r>
            <a:r>
              <a:rPr lang="ru-RU" dirty="0"/>
              <a:t>от </a:t>
            </a:r>
            <a:r>
              <a:rPr lang="en-US" dirty="0" err="1"/>
              <a:t>OpenAI</a:t>
            </a:r>
            <a:endParaRPr lang="en-US" dirty="0"/>
          </a:p>
          <a:p>
            <a:r>
              <a:rPr lang="en-GB" dirty="0">
                <a:hlinkClick r:id="rId2"/>
              </a:rPr>
              <a:t>https://arxiv.org/abs/2005.14165</a:t>
            </a:r>
            <a:r>
              <a:rPr lang="ru-RU" dirty="0"/>
              <a:t> </a:t>
            </a:r>
          </a:p>
          <a:p>
            <a:r>
              <a:rPr lang="en-GB" dirty="0">
                <a:hlinkClick r:id="rId3"/>
              </a:rPr>
              <a:t>https://talktotransformer.com</a:t>
            </a:r>
            <a:endParaRPr lang="en-GB" dirty="0"/>
          </a:p>
          <a:p>
            <a:endParaRPr lang="en-GB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4111247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FC5824-FE23-DB41-A4BE-3237501A04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Биоинформатика</a:t>
            </a:r>
            <a:r>
              <a:rPr lang="ru-RU" dirty="0"/>
              <a:t> и медицина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E83411-5618-FE4E-92BA-C696240931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Поиск связей между ДНК и заболеваниями (</a:t>
            </a:r>
            <a:r>
              <a:rPr lang="en-US" dirty="0"/>
              <a:t>23andme </a:t>
            </a:r>
            <a:r>
              <a:rPr lang="ru-RU" dirty="0"/>
              <a:t>и другие)</a:t>
            </a:r>
          </a:p>
          <a:p>
            <a:r>
              <a:rPr lang="ru-RU" dirty="0" err="1"/>
              <a:t>Таргетные</a:t>
            </a:r>
            <a:r>
              <a:rPr lang="ru-RU" dirty="0"/>
              <a:t> лекарства</a:t>
            </a:r>
          </a:p>
          <a:p>
            <a:r>
              <a:rPr lang="ru-RU" dirty="0"/>
              <a:t>Анализ медицинских снимков</a:t>
            </a:r>
          </a:p>
          <a:p>
            <a:endParaRPr lang="ru-RU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6F8F89C-A29F-F04E-8F8A-E65EE540B8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0414" y="2617665"/>
            <a:ext cx="3313386" cy="3694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19615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096BA4-3DC4-CD48-B99D-B60566E68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Сельское хозяйство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09E04B-7E40-5C45-AF42-E1C9A1A0B6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Робототехника</a:t>
            </a:r>
          </a:p>
          <a:p>
            <a:r>
              <a:rPr lang="ru-RU" dirty="0"/>
              <a:t>Мониторинг посевов и почвы</a:t>
            </a:r>
          </a:p>
          <a:p>
            <a:r>
              <a:rPr lang="ru-RU" dirty="0"/>
              <a:t>Прогнозирование болезней и урожайности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D4083A-19D5-8D43-86B0-EC97F8BE65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4068" y="3640114"/>
            <a:ext cx="4103863" cy="2671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4317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Машинное обучение в </a:t>
            </a:r>
            <a:r>
              <a:rPr lang="en-US" dirty="0"/>
              <a:t>HR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Поиск кандидатов и предсказание исхода собеседования</a:t>
            </a:r>
          </a:p>
          <a:p>
            <a:r>
              <a:rPr lang="ru-RU" dirty="0"/>
              <a:t>Помощь при ротации</a:t>
            </a:r>
          </a:p>
          <a:p>
            <a:r>
              <a:rPr lang="ru-RU" dirty="0"/>
              <a:t>Предсказание ухода сотрудника</a:t>
            </a:r>
          </a:p>
          <a:p>
            <a:r>
              <a:rPr lang="ru-RU" dirty="0"/>
              <a:t>Анализ внутренних форумов, выделение жалоб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053084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Автоматизация системы охлаждения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sz="2000" dirty="0"/>
              <a:t>Одна из главных компонент дата-центра — система охлаждения</a:t>
            </a:r>
          </a:p>
          <a:p>
            <a:r>
              <a:rPr lang="ru-RU" sz="2000" dirty="0"/>
              <a:t>Результат работы системы сложным образом зависит от её параметров</a:t>
            </a:r>
          </a:p>
          <a:p>
            <a:r>
              <a:rPr lang="ru-RU" sz="2000" dirty="0"/>
              <a:t>Необходимо быстро адаптироваться под изменение условий (нагрузка на серверы, погода)</a:t>
            </a:r>
          </a:p>
          <a:p>
            <a:r>
              <a:rPr lang="ru-RU" sz="2000" dirty="0"/>
              <a:t>Все дата-центры разные — эвристические правила одного центра не работают в другом</a:t>
            </a:r>
          </a:p>
          <a:p>
            <a:r>
              <a:rPr lang="ru-RU" sz="2000" dirty="0"/>
              <a:t>Машинное обучение позволило сократить затраты электричества на охлаждение на </a:t>
            </a:r>
            <a:r>
              <a:rPr lang="en-US" sz="2000" dirty="0"/>
              <a:t>40%</a:t>
            </a:r>
            <a:endParaRPr lang="ru-RU" sz="2000" dirty="0"/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8187" y="4178056"/>
            <a:ext cx="4151586" cy="177925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7250" y="4264131"/>
            <a:ext cx="4235669" cy="1778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66611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Рекомендательные системы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Полки рекомендаций на </a:t>
            </a:r>
            <a:r>
              <a:rPr lang="en-US" dirty="0"/>
              <a:t>Amazon </a:t>
            </a:r>
            <a:r>
              <a:rPr lang="ru-RU" dirty="0"/>
              <a:t>генерируют </a:t>
            </a:r>
            <a:r>
              <a:rPr lang="en-US" dirty="0"/>
              <a:t>35% </a:t>
            </a:r>
            <a:r>
              <a:rPr lang="ru-RU" dirty="0"/>
              <a:t>от всех покупок</a:t>
            </a:r>
          </a:p>
          <a:p>
            <a:r>
              <a:rPr lang="ru-RU" dirty="0"/>
              <a:t>Рекомендации  на основе машинного обучения и анализа больших объёмов данных</a:t>
            </a:r>
            <a:endParaRPr lang="en-US" dirty="0"/>
          </a:p>
        </p:txBody>
      </p:sp>
      <p:pic>
        <p:nvPicPr>
          <p:cNvPr id="4" name="Content Placeholder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5200" y="3419720"/>
            <a:ext cx="7721600" cy="3016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66556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Зачем это нужно?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Это круто</a:t>
            </a:r>
          </a:p>
          <a:p>
            <a:pPr lvl="1"/>
            <a:r>
              <a:rPr lang="ru-RU" dirty="0"/>
              <a:t>Сложные задачи</a:t>
            </a:r>
          </a:p>
          <a:p>
            <a:pPr lvl="1"/>
            <a:r>
              <a:rPr lang="ru-RU" dirty="0"/>
              <a:t>Движение к искусственному интеллекту</a:t>
            </a:r>
          </a:p>
          <a:p>
            <a:r>
              <a:rPr lang="ru-RU" dirty="0"/>
              <a:t>Это полезно</a:t>
            </a:r>
          </a:p>
          <a:p>
            <a:pPr lvl="1"/>
            <a:r>
              <a:rPr lang="ru-RU" dirty="0"/>
              <a:t>Извлечение прибыли из данных</a:t>
            </a:r>
          </a:p>
          <a:p>
            <a:pPr lvl="1"/>
            <a:r>
              <a:rPr lang="en-US" dirty="0"/>
              <a:t>Data-driven companies</a:t>
            </a:r>
          </a:p>
          <a:p>
            <a:endParaRPr lang="ru-RU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241507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можно заниматься анализом данных?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Data scientist</a:t>
            </a:r>
          </a:p>
          <a:p>
            <a:pPr lvl="1"/>
            <a:r>
              <a:rPr lang="ru-RU" dirty="0"/>
              <a:t>Работа с данными</a:t>
            </a:r>
          </a:p>
          <a:p>
            <a:pPr lvl="1"/>
            <a:r>
              <a:rPr lang="ru-RU" dirty="0"/>
              <a:t>Знание инструментов и методов</a:t>
            </a:r>
          </a:p>
          <a:p>
            <a:pPr lvl="1"/>
            <a:r>
              <a:rPr lang="ru-RU" dirty="0"/>
              <a:t>Опыт решения задач</a:t>
            </a:r>
          </a:p>
          <a:p>
            <a:r>
              <a:rPr lang="ru-RU" dirty="0"/>
              <a:t>Менеджер</a:t>
            </a:r>
          </a:p>
          <a:p>
            <a:pPr lvl="1"/>
            <a:r>
              <a:rPr lang="ru-RU" dirty="0"/>
              <a:t>Понимание, как работает машинное обучение</a:t>
            </a:r>
          </a:p>
          <a:p>
            <a:pPr lvl="1"/>
            <a:r>
              <a:rPr lang="ru-RU" dirty="0"/>
              <a:t>Понимание узких мест, оценивание сроков</a:t>
            </a:r>
          </a:p>
          <a:p>
            <a:r>
              <a:rPr lang="ru-RU" dirty="0"/>
              <a:t>Заказчик</a:t>
            </a:r>
          </a:p>
          <a:p>
            <a:pPr lvl="1"/>
            <a:r>
              <a:rPr lang="ru-RU" dirty="0"/>
              <a:t>Метрики качества</a:t>
            </a:r>
          </a:p>
          <a:p>
            <a:pPr lvl="1"/>
            <a:r>
              <a:rPr lang="ru-RU" dirty="0"/>
              <a:t>Требования к данным</a:t>
            </a:r>
          </a:p>
          <a:p>
            <a:pPr lvl="1"/>
            <a:r>
              <a:rPr lang="ru-RU" dirty="0"/>
              <a:t>Ограничения современных подходов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4986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Уравнения Навье-Стокса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65349" y="2096294"/>
            <a:ext cx="8037529" cy="74850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5348" y="3250406"/>
            <a:ext cx="8037529" cy="75520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5347" y="4411216"/>
            <a:ext cx="8069621" cy="71958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9449" y="5536406"/>
            <a:ext cx="2474517" cy="648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84300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 следующей лекции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Типы задач в машинном обучении</a:t>
            </a:r>
          </a:p>
          <a:p>
            <a:r>
              <a:rPr lang="ru-RU" dirty="0"/>
              <a:t>Типы признаков</a:t>
            </a:r>
          </a:p>
          <a:p>
            <a:r>
              <a:rPr lang="ru-RU" dirty="0"/>
              <a:t>Примеры задач</a:t>
            </a:r>
          </a:p>
          <a:p>
            <a:r>
              <a:rPr lang="ru-RU" dirty="0"/>
              <a:t>Метод </a:t>
            </a:r>
            <a:r>
              <a:rPr lang="en-US" dirty="0"/>
              <a:t>k </a:t>
            </a:r>
            <a:r>
              <a:rPr lang="ru-RU" dirty="0"/>
              <a:t>ближайших соседей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18045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Уравнения </a:t>
            </a:r>
            <a:r>
              <a:rPr lang="ru-RU" dirty="0"/>
              <a:t>Навье-Стокса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65349" y="2096294"/>
            <a:ext cx="8037529" cy="74850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5348" y="3250406"/>
            <a:ext cx="8037529" cy="75520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5347" y="4411216"/>
            <a:ext cx="8069621" cy="71958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9449" y="5536406"/>
            <a:ext cx="2474517" cy="64849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787900" y="1690688"/>
            <a:ext cx="6286500" cy="584775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ru-RU" sz="3200"/>
              <a:t>Дифференциальные уравнения</a:t>
            </a:r>
            <a:endParaRPr lang="ru-RU" sz="3200" dirty="0"/>
          </a:p>
        </p:txBody>
      </p:sp>
      <p:sp>
        <p:nvSpPr>
          <p:cNvPr id="8" name="TextBox 7"/>
          <p:cNvSpPr txBox="1"/>
          <p:nvPr/>
        </p:nvSpPr>
        <p:spPr>
          <a:xfrm>
            <a:off x="4787900" y="2928392"/>
            <a:ext cx="6286500" cy="1077218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ru-RU" sz="3200" dirty="0"/>
              <a:t>Позволяют найти скорость воздуха и давление в любой точке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787900" y="4491355"/>
            <a:ext cx="6286500" cy="584775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ru-RU" sz="3200" dirty="0"/>
              <a:t>Очень тяжело решать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749994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Анализ тональности текста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Какой эмоциональный окрас имеет текст?</a:t>
            </a:r>
          </a:p>
          <a:p>
            <a:r>
              <a:rPr lang="ru-RU" dirty="0"/>
              <a:t>Варианты: позитивный, нейтральный, негативный</a:t>
            </a:r>
          </a:p>
          <a:p>
            <a:r>
              <a:rPr lang="ru-RU" dirty="0"/>
              <a:t>Применение: автоматический анализ отзывов от пользователей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34460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736</TotalTime>
  <Words>1824</Words>
  <Application>Microsoft Macintosh PowerPoint</Application>
  <PresentationFormat>Widescreen</PresentationFormat>
  <Paragraphs>368</Paragraphs>
  <Slides>70</Slides>
  <Notes>0</Notes>
  <HiddenSlides>25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76" baseType="lpstr">
      <vt:lpstr>Arial</vt:lpstr>
      <vt:lpstr>Calibri</vt:lpstr>
      <vt:lpstr>Calibri Light</vt:lpstr>
      <vt:lpstr>Cambria Math</vt:lpstr>
      <vt:lpstr>Times New Roman</vt:lpstr>
      <vt:lpstr>Office Theme</vt:lpstr>
      <vt:lpstr>Основы машинного обучения </vt:lpstr>
      <vt:lpstr>Как перевести часы в минуты?</vt:lpstr>
      <vt:lpstr>Как перевести часы в минуты?</vt:lpstr>
      <vt:lpstr>Какая сила приложена к телу?</vt:lpstr>
      <vt:lpstr>Какая сила приложена к телу?</vt:lpstr>
      <vt:lpstr>Как предсказать погоду?</vt:lpstr>
      <vt:lpstr>Уравнения Навье-Стокса</vt:lpstr>
      <vt:lpstr>Уравнения Навье-Стокса</vt:lpstr>
      <vt:lpstr>Анализ тональности текста</vt:lpstr>
      <vt:lpstr>Анализ тональности текста</vt:lpstr>
      <vt:lpstr>Анализ тональности текста</vt:lpstr>
      <vt:lpstr>Анализ тональности текста</vt:lpstr>
      <vt:lpstr>Больше сложных задач!</vt:lpstr>
      <vt:lpstr>Больше сложных задач!</vt:lpstr>
      <vt:lpstr>Машинное обучение</vt:lpstr>
      <vt:lpstr>Организационное</vt:lpstr>
      <vt:lpstr>Про курс</vt:lpstr>
      <vt:lpstr>Про оценку</vt:lpstr>
      <vt:lpstr>Про курс</vt:lpstr>
      <vt:lpstr>Про план курса</vt:lpstr>
      <vt:lpstr>Про план курса</vt:lpstr>
      <vt:lpstr>Про литературу</vt:lpstr>
      <vt:lpstr>Про литературу</vt:lpstr>
      <vt:lpstr>Что нам пригодится?</vt:lpstr>
      <vt:lpstr>Что нам пригодится?</vt:lpstr>
      <vt:lpstr>Что нам пригодится?</vt:lpstr>
      <vt:lpstr>Что нам пригодится?</vt:lpstr>
      <vt:lpstr>Что будет потом?</vt:lpstr>
      <vt:lpstr>О чём ещё помнить?</vt:lpstr>
      <vt:lpstr>Контакты</vt:lpstr>
      <vt:lpstr>О себе</vt:lpstr>
      <vt:lpstr>Основные термины</vt:lpstr>
      <vt:lpstr>Пример задачи</vt:lpstr>
      <vt:lpstr>Обозначения</vt:lpstr>
      <vt:lpstr>Обучающая выборка</vt:lpstr>
      <vt:lpstr>Признаки</vt:lpstr>
      <vt:lpstr>Признаки</vt:lpstr>
      <vt:lpstr>Признаки</vt:lpstr>
      <vt:lpstr>Признаки</vt:lpstr>
      <vt:lpstr>Алгоритм</vt:lpstr>
      <vt:lpstr>Функция потерь</vt:lpstr>
      <vt:lpstr>Функционал ошибки</vt:lpstr>
      <vt:lpstr>Функционал ошибки</vt:lpstr>
      <vt:lpstr>Обучение алгоритма</vt:lpstr>
      <vt:lpstr>Машинное обучение</vt:lpstr>
      <vt:lpstr>Обучение с подкреплением</vt:lpstr>
      <vt:lpstr>Машинное обучение</vt:lpstr>
      <vt:lpstr>Что нужно знать</vt:lpstr>
      <vt:lpstr>Типы ответов</vt:lpstr>
      <vt:lpstr>Регрессия</vt:lpstr>
      <vt:lpstr>Классификация</vt:lpstr>
      <vt:lpstr>Классификация</vt:lpstr>
      <vt:lpstr>Классификация</vt:lpstr>
      <vt:lpstr>Ранжирование</vt:lpstr>
      <vt:lpstr>Ранжирование</vt:lpstr>
      <vt:lpstr>Кластеризация</vt:lpstr>
      <vt:lpstr>Зачем это нужно?</vt:lpstr>
      <vt:lpstr>Искусственный интеллект</vt:lpstr>
      <vt:lpstr>AlphaGo</vt:lpstr>
      <vt:lpstr>Перенос стиля</vt:lpstr>
      <vt:lpstr>Машинный перевод</vt:lpstr>
      <vt:lpstr>Генерация текста</vt:lpstr>
      <vt:lpstr>Биоинформатика и медицина</vt:lpstr>
      <vt:lpstr>Сельское хозяйство</vt:lpstr>
      <vt:lpstr>Машинное обучение в HR</vt:lpstr>
      <vt:lpstr>Автоматизация системы охлаждения</vt:lpstr>
      <vt:lpstr>Рекомендательные системы</vt:lpstr>
      <vt:lpstr>Зачем это нужно?</vt:lpstr>
      <vt:lpstr>Как можно заниматься анализом данных?</vt:lpstr>
      <vt:lpstr>На следующей лекции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Введение в анализ данных</dc:title>
  <dc:creator>Evgeny Sokolov</dc:creator>
  <cp:lastModifiedBy>Evgeny Sokolov</cp:lastModifiedBy>
  <cp:revision>163</cp:revision>
  <cp:lastPrinted>2016-01-11T20:35:12Z</cp:lastPrinted>
  <dcterms:created xsi:type="dcterms:W3CDTF">2016-01-10T22:08:56Z</dcterms:created>
  <dcterms:modified xsi:type="dcterms:W3CDTF">2026-01-21T08:56:49Z</dcterms:modified>
</cp:coreProperties>
</file>